
<file path=[Content_Types].xml><?xml version="1.0" encoding="utf-8"?>
<Types xmlns="http://schemas.openxmlformats.org/package/2006/content-types">
  <Default Extension="mp3" ContentType="audio/unknown"/>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7"/>
  </p:notesMasterIdLst>
  <p:handoutMasterIdLst>
    <p:handoutMasterId r:id="rId18"/>
  </p:handoutMasterIdLst>
  <p:sldIdLst>
    <p:sldId id="317" r:id="rId2"/>
    <p:sldId id="319" r:id="rId3"/>
    <p:sldId id="309" r:id="rId4"/>
    <p:sldId id="259" r:id="rId5"/>
    <p:sldId id="310" r:id="rId6"/>
    <p:sldId id="288" r:id="rId7"/>
    <p:sldId id="311" r:id="rId8"/>
    <p:sldId id="278" r:id="rId9"/>
    <p:sldId id="299" r:id="rId10"/>
    <p:sldId id="318" r:id="rId11"/>
    <p:sldId id="312" r:id="rId12"/>
    <p:sldId id="290" r:id="rId13"/>
    <p:sldId id="313" r:id="rId14"/>
    <p:sldId id="289" r:id="rId15"/>
    <p:sldId id="302" r:id="rId16"/>
  </p:sldIdLst>
  <p:sldSz cx="9144000" cy="5143500" type="screen16x9"/>
  <p:notesSz cx="6858000" cy="9144000"/>
  <p:custDataLst>
    <p:tags r:id="rId1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1620">
          <p15:clr>
            <a:srgbClr val="A4A3A4"/>
          </p15:clr>
        </p15:guide>
        <p15:guide id="2" pos="2880">
          <p15:clr>
            <a:srgbClr val="A4A3A4"/>
          </p15:clr>
        </p15:guide>
      </p15:sldGuideLst>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9600"/>
    <a:srgbClr val="3992DB"/>
    <a:srgbClr val="005DA2"/>
    <a:srgbClr val="0F1836"/>
    <a:srgbClr val="FDFDFD"/>
    <a:srgbClr val="D9D9D9"/>
    <a:srgbClr val="DCDEE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935" autoAdjust="0"/>
    <p:restoredTop sz="94849" autoAdjust="0"/>
  </p:normalViewPr>
  <p:slideViewPr>
    <p:cSldViewPr>
      <p:cViewPr varScale="1">
        <p:scale>
          <a:sx n="110" d="100"/>
          <a:sy n="110" d="100"/>
        </p:scale>
        <p:origin x="-830" y="-72"/>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notesViewPr>
    <p:cSldViewPr>
      <p:cViewPr varScale="1">
        <p:scale>
          <a:sx n="86" d="100"/>
          <a:sy n="86" d="100"/>
        </p:scale>
        <p:origin x="-3810" y="-9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353A075-29DF-4CAE-8BA7-CDA0ED456C88}" type="datetimeFigureOut">
              <a:rPr lang="zh-CN" altLang="en-US" smtClean="0"/>
              <a:t>2020/1/6</a:t>
            </a:fld>
            <a:endParaRPr lang="zh-CN" altLang="en-US"/>
          </a:p>
        </p:txBody>
      </p:sp>
      <p:sp>
        <p:nvSpPr>
          <p:cNvPr id="4" name="页脚占位符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E3924EE-29F1-4E68-A53A-86CBCBDF827A}" type="slidenum">
              <a:rPr lang="zh-CN" altLang="en-US" smtClean="0"/>
              <a:t>‹#›</a:t>
            </a:fld>
            <a:endParaRPr lang="zh-CN" altLang="en-US"/>
          </a:p>
        </p:txBody>
      </p:sp>
    </p:spTree>
    <p:extLst>
      <p:ext uri="{BB962C8B-B14F-4D97-AF65-F5344CB8AC3E}">
        <p14:creationId xmlns:p14="http://schemas.microsoft.com/office/powerpoint/2010/main" val="221384430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jpg>
</file>

<file path=ppt/media/image4.jpeg>
</file>

<file path=ppt/media/image5.png>
</file>

<file path=ppt/media/image6.jpe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2B73EA-EE91-4E33-A9C1-8BF5DD7139A2}" type="datetimeFigureOut">
              <a:rPr lang="zh-CN" altLang="en-US" smtClean="0"/>
              <a:t>2020/1/6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7392B679-AE23-4750-8FB0-6513430B8953}" type="slidenum">
              <a:rPr lang="zh-CN" altLang="en-US" smtClean="0"/>
              <a:t>‹#›</a:t>
            </a:fld>
            <a:endParaRPr lang="zh-CN" altLang="en-US"/>
          </a:p>
        </p:txBody>
      </p:sp>
    </p:spTree>
    <p:extLst>
      <p:ext uri="{BB962C8B-B14F-4D97-AF65-F5344CB8AC3E}">
        <p14:creationId xmlns:p14="http://schemas.microsoft.com/office/powerpoint/2010/main" val="129930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p>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1</a:t>
            </a:fld>
            <a:endParaRPr lang="zh-CN" altLang="en-US"/>
          </a:p>
        </p:txBody>
      </p:sp>
    </p:spTree>
    <p:extLst>
      <p:ext uri="{BB962C8B-B14F-4D97-AF65-F5344CB8AC3E}">
        <p14:creationId xmlns:p14="http://schemas.microsoft.com/office/powerpoint/2010/main" val="40261972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10</a:t>
            </a:fld>
            <a:endParaRPr lang="zh-CN" altLang="en-US"/>
          </a:p>
        </p:txBody>
      </p:sp>
    </p:spTree>
    <p:extLst>
      <p:ext uri="{BB962C8B-B14F-4D97-AF65-F5344CB8AC3E}">
        <p14:creationId xmlns:p14="http://schemas.microsoft.com/office/powerpoint/2010/main" val="2688857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11</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12</a:t>
            </a:fld>
            <a:endParaRPr lang="zh-CN" altLang="en-US"/>
          </a:p>
        </p:txBody>
      </p:sp>
    </p:spTree>
    <p:extLst>
      <p:ext uri="{BB962C8B-B14F-4D97-AF65-F5344CB8AC3E}">
        <p14:creationId xmlns:p14="http://schemas.microsoft.com/office/powerpoint/2010/main" val="125951703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13</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14</a:t>
            </a:fld>
            <a:endParaRPr lang="zh-CN" altLang="en-US"/>
          </a:p>
        </p:txBody>
      </p:sp>
    </p:spTree>
    <p:extLst>
      <p:ext uri="{BB962C8B-B14F-4D97-AF65-F5344CB8AC3E}">
        <p14:creationId xmlns:p14="http://schemas.microsoft.com/office/powerpoint/2010/main" val="3506765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p>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15</a:t>
            </a:fld>
            <a:endParaRPr lang="zh-CN" altLang="en-US"/>
          </a:p>
        </p:txBody>
      </p:sp>
    </p:spTree>
    <p:extLst>
      <p:ext uri="{BB962C8B-B14F-4D97-AF65-F5344CB8AC3E}">
        <p14:creationId xmlns:p14="http://schemas.microsoft.com/office/powerpoint/2010/main" val="24101957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2</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3</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版权声明：</a:t>
            </a:r>
            <a:r>
              <a:rPr lang="en-US" altLang="zh-CN" dirty="0" smtClean="0"/>
              <a:t>300</a:t>
            </a:r>
            <a:r>
              <a:rPr lang="zh-CN" altLang="en-US" dirty="0" smtClean="0"/>
              <a:t>套精品模板商业授权，请联系</a:t>
            </a:r>
            <a:r>
              <a:rPr lang="en-US" altLang="zh-CN" dirty="0" smtClean="0"/>
              <a:t>【</a:t>
            </a:r>
            <a:r>
              <a:rPr lang="zh-CN" altLang="en-US" dirty="0" smtClean="0"/>
              <a:t>锐旗设计</a:t>
            </a:r>
            <a:r>
              <a:rPr lang="en-US" altLang="zh-CN" dirty="0" smtClean="0"/>
              <a:t>】:https://9ppt.taobao.com</a:t>
            </a:r>
            <a:r>
              <a:rPr lang="zh-CN" altLang="en-US" dirty="0" smtClean="0"/>
              <a:t>，专业</a:t>
            </a:r>
            <a:r>
              <a:rPr lang="en-US" altLang="zh-CN" dirty="0" smtClean="0"/>
              <a:t>PPT</a:t>
            </a:r>
            <a:r>
              <a:rPr lang="zh-CN" altLang="en-US" dirty="0" smtClean="0"/>
              <a:t>老师为你解决所有</a:t>
            </a:r>
            <a:r>
              <a:rPr lang="en-US" altLang="zh-CN" dirty="0" smtClean="0"/>
              <a:t>PPT</a:t>
            </a:r>
            <a:r>
              <a:rPr lang="zh-CN" altLang="en-US" dirty="0" smtClean="0"/>
              <a:t>问题！</a:t>
            </a:r>
          </a:p>
          <a:p>
            <a:endParaRPr lang="zh-CN" altLang="en-US" dirty="0"/>
          </a:p>
        </p:txBody>
      </p:sp>
      <p:sp>
        <p:nvSpPr>
          <p:cNvPr id="4" name="灯片编号占位符 3"/>
          <p:cNvSpPr>
            <a:spLocks noGrp="1"/>
          </p:cNvSpPr>
          <p:nvPr>
            <p:ph type="sldNum" sz="quarter" idx="10"/>
          </p:nvPr>
        </p:nvSpPr>
        <p:spPr/>
        <p:txBody>
          <a:bodyPr/>
          <a:lstStyle/>
          <a:p>
            <a:fld id="{7392B679-AE23-4750-8FB0-6513430B8953}" type="slidenum">
              <a:rPr lang="zh-CN" altLang="en-US" smtClean="0"/>
              <a:t>4</a:t>
            </a:fld>
            <a:endParaRPr lang="zh-CN" altLang="en-US"/>
          </a:p>
        </p:txBody>
      </p:sp>
    </p:spTree>
    <p:extLst>
      <p:ext uri="{BB962C8B-B14F-4D97-AF65-F5344CB8AC3E}">
        <p14:creationId xmlns:p14="http://schemas.microsoft.com/office/powerpoint/2010/main" val="313832742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5</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6</a:t>
            </a:fld>
            <a:endParaRPr lang="zh-CN" altLang="en-US"/>
          </a:p>
        </p:txBody>
      </p:sp>
    </p:spTree>
    <p:extLst>
      <p:ext uri="{BB962C8B-B14F-4D97-AF65-F5344CB8AC3E}">
        <p14:creationId xmlns:p14="http://schemas.microsoft.com/office/powerpoint/2010/main" val="21694239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7</a:t>
            </a:fld>
            <a:endParaRPr lang="zh-CN" altLang="en-US"/>
          </a:p>
        </p:txBody>
      </p:sp>
    </p:spTree>
    <p:extLst>
      <p:ext uri="{BB962C8B-B14F-4D97-AF65-F5344CB8AC3E}">
        <p14:creationId xmlns:p14="http://schemas.microsoft.com/office/powerpoint/2010/main" val="3724700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8</a:t>
            </a:fld>
            <a:endParaRPr lang="zh-CN" altLang="en-US"/>
          </a:p>
        </p:txBody>
      </p:sp>
    </p:spTree>
    <p:extLst>
      <p:ext uri="{BB962C8B-B14F-4D97-AF65-F5344CB8AC3E}">
        <p14:creationId xmlns:p14="http://schemas.microsoft.com/office/powerpoint/2010/main" val="8503367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392B679-AE23-4750-8FB0-6513430B8953}" type="slidenum">
              <a:rPr lang="zh-CN" altLang="en-US" smtClean="0"/>
              <a:t>9</a:t>
            </a:fld>
            <a:endParaRPr lang="zh-CN" altLang="en-US"/>
          </a:p>
        </p:txBody>
      </p:sp>
    </p:spTree>
    <p:extLst>
      <p:ext uri="{BB962C8B-B14F-4D97-AF65-F5344CB8AC3E}">
        <p14:creationId xmlns:p14="http://schemas.microsoft.com/office/powerpoint/2010/main" val="2688857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7819"/>
            <a:ext cx="7772400" cy="1102519"/>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1" y="204787"/>
            <a:ext cx="3008313" cy="871538"/>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054"/>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5979"/>
            <a:ext cx="2057400" cy="4388644"/>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05979"/>
            <a:ext cx="6019800" cy="4388644"/>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17" name="图片 16"/>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cxnSp>
        <p:nvCxnSpPr>
          <p:cNvPr id="7" name="直接连接符 6"/>
          <p:cNvCxnSpPr/>
          <p:nvPr userDrawn="1"/>
        </p:nvCxnSpPr>
        <p:spPr>
          <a:xfrm>
            <a:off x="755576" y="625398"/>
            <a:ext cx="7848872"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grpSp>
        <p:nvGrpSpPr>
          <p:cNvPr id="12" name="Group 7"/>
          <p:cNvGrpSpPr>
            <a:grpSpLocks/>
          </p:cNvGrpSpPr>
          <p:nvPr userDrawn="1"/>
        </p:nvGrpSpPr>
        <p:grpSpPr bwMode="auto">
          <a:xfrm>
            <a:off x="323528" y="292895"/>
            <a:ext cx="390372" cy="205979"/>
            <a:chOff x="0" y="0"/>
            <a:chExt cx="1041399" cy="549275"/>
          </a:xfrm>
        </p:grpSpPr>
        <p:sp>
          <p:nvSpPr>
            <p:cNvPr id="13" name="Freeform 16"/>
            <p:cNvSpPr>
              <a:spLocks/>
            </p:cNvSpPr>
            <p:nvPr/>
          </p:nvSpPr>
          <p:spPr bwMode="auto">
            <a:xfrm>
              <a:off x="0" y="0"/>
              <a:ext cx="361950" cy="549275"/>
            </a:xfrm>
            <a:custGeom>
              <a:avLst/>
              <a:gdLst>
                <a:gd name="T0" fmla="*/ 4 w 400"/>
                <a:gd name="T1" fmla="*/ 92 h 608"/>
                <a:gd name="T2" fmla="*/ 96 w 400"/>
                <a:gd name="T3" fmla="*/ 0 h 608"/>
                <a:gd name="T4" fmla="*/ 400 w 400"/>
                <a:gd name="T5" fmla="*/ 304 h 608"/>
                <a:gd name="T6" fmla="*/ 96 w 400"/>
                <a:gd name="T7" fmla="*/ 608 h 608"/>
                <a:gd name="T8" fmla="*/ 0 w 400"/>
                <a:gd name="T9" fmla="*/ 512 h 608"/>
                <a:gd name="T10" fmla="*/ 212 w 400"/>
                <a:gd name="T11" fmla="*/ 300 h 608"/>
                <a:gd name="T12" fmla="*/ 4 w 400"/>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400" h="608">
                  <a:moveTo>
                    <a:pt x="4" y="92"/>
                  </a:moveTo>
                  <a:lnTo>
                    <a:pt x="96" y="0"/>
                  </a:lnTo>
                  <a:lnTo>
                    <a:pt x="400" y="304"/>
                  </a:lnTo>
                  <a:lnTo>
                    <a:pt x="96" y="608"/>
                  </a:lnTo>
                  <a:lnTo>
                    <a:pt x="0" y="512"/>
                  </a:lnTo>
                  <a:lnTo>
                    <a:pt x="212" y="300"/>
                  </a:lnTo>
                  <a:lnTo>
                    <a:pt x="4" y="92"/>
                  </a:lnTo>
                  <a:close/>
                </a:path>
              </a:pathLst>
            </a:custGeom>
            <a:solidFill>
              <a:srgbClr val="005DA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4" name="Freeform 17"/>
            <p:cNvSpPr>
              <a:spLocks/>
            </p:cNvSpPr>
            <p:nvPr/>
          </p:nvSpPr>
          <p:spPr bwMode="auto">
            <a:xfrm>
              <a:off x="338137" y="0"/>
              <a:ext cx="360362" cy="549275"/>
            </a:xfrm>
            <a:custGeom>
              <a:avLst/>
              <a:gdLst>
                <a:gd name="T0" fmla="*/ 4 w 399"/>
                <a:gd name="T1" fmla="*/ 92 h 608"/>
                <a:gd name="T2" fmla="*/ 96 w 399"/>
                <a:gd name="T3" fmla="*/ 0 h 608"/>
                <a:gd name="T4" fmla="*/ 399 w 399"/>
                <a:gd name="T5" fmla="*/ 304 h 608"/>
                <a:gd name="T6" fmla="*/ 96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6" y="0"/>
                  </a:lnTo>
                  <a:lnTo>
                    <a:pt x="399" y="304"/>
                  </a:lnTo>
                  <a:lnTo>
                    <a:pt x="96" y="608"/>
                  </a:lnTo>
                  <a:lnTo>
                    <a:pt x="0" y="512"/>
                  </a:lnTo>
                  <a:lnTo>
                    <a:pt x="212" y="300"/>
                  </a:lnTo>
                  <a:lnTo>
                    <a:pt x="4" y="92"/>
                  </a:lnTo>
                  <a:close/>
                </a:path>
              </a:pathLst>
            </a:custGeom>
            <a:solidFill>
              <a:srgbClr val="3992DB"/>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5" name="Freeform 18"/>
            <p:cNvSpPr>
              <a:spLocks/>
            </p:cNvSpPr>
            <p:nvPr/>
          </p:nvSpPr>
          <p:spPr bwMode="auto">
            <a:xfrm>
              <a:off x="681037" y="0"/>
              <a:ext cx="360362" cy="549275"/>
            </a:xfrm>
            <a:custGeom>
              <a:avLst/>
              <a:gdLst>
                <a:gd name="T0" fmla="*/ 4 w 399"/>
                <a:gd name="T1" fmla="*/ 92 h 608"/>
                <a:gd name="T2" fmla="*/ 95 w 399"/>
                <a:gd name="T3" fmla="*/ 0 h 608"/>
                <a:gd name="T4" fmla="*/ 399 w 399"/>
                <a:gd name="T5" fmla="*/ 304 h 608"/>
                <a:gd name="T6" fmla="*/ 95 w 399"/>
                <a:gd name="T7" fmla="*/ 608 h 608"/>
                <a:gd name="T8" fmla="*/ 0 w 399"/>
                <a:gd name="T9" fmla="*/ 512 h 608"/>
                <a:gd name="T10" fmla="*/ 212 w 399"/>
                <a:gd name="T11" fmla="*/ 300 h 608"/>
                <a:gd name="T12" fmla="*/ 4 w 399"/>
                <a:gd name="T13" fmla="*/ 92 h 608"/>
              </a:gdLst>
              <a:ahLst/>
              <a:cxnLst>
                <a:cxn ang="0">
                  <a:pos x="T0" y="T1"/>
                </a:cxn>
                <a:cxn ang="0">
                  <a:pos x="T2" y="T3"/>
                </a:cxn>
                <a:cxn ang="0">
                  <a:pos x="T4" y="T5"/>
                </a:cxn>
                <a:cxn ang="0">
                  <a:pos x="T6" y="T7"/>
                </a:cxn>
                <a:cxn ang="0">
                  <a:pos x="T8" y="T9"/>
                </a:cxn>
                <a:cxn ang="0">
                  <a:pos x="T10" y="T11"/>
                </a:cxn>
                <a:cxn ang="0">
                  <a:pos x="T12" y="T13"/>
                </a:cxn>
              </a:cxnLst>
              <a:rect l="0" t="0" r="r" b="b"/>
              <a:pathLst>
                <a:path w="399" h="608">
                  <a:moveTo>
                    <a:pt x="4" y="92"/>
                  </a:moveTo>
                  <a:lnTo>
                    <a:pt x="95" y="0"/>
                  </a:lnTo>
                  <a:lnTo>
                    <a:pt x="399" y="304"/>
                  </a:lnTo>
                  <a:lnTo>
                    <a:pt x="95" y="608"/>
                  </a:lnTo>
                  <a:lnTo>
                    <a:pt x="0" y="512"/>
                  </a:lnTo>
                  <a:lnTo>
                    <a:pt x="212" y="300"/>
                  </a:lnTo>
                  <a:lnTo>
                    <a:pt x="4" y="92"/>
                  </a:lnTo>
                  <a:close/>
                </a:path>
              </a:pathLst>
            </a:custGeom>
            <a:solidFill>
              <a:srgbClr val="F796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18" name="TextBox 15"/>
          <p:cNvSpPr txBox="1"/>
          <p:nvPr userDrawn="1"/>
        </p:nvSpPr>
        <p:spPr>
          <a:xfrm>
            <a:off x="8100392" y="241995"/>
            <a:ext cx="671347" cy="369332"/>
          </a:xfrm>
          <a:prstGeom prst="rect">
            <a:avLst/>
          </a:prstGeom>
          <a:noFill/>
        </p:spPr>
        <p:txBody>
          <a:bodyPr wrap="square" rtlCol="0">
            <a:spAutoFit/>
          </a:bodyPr>
          <a:lstStyle/>
          <a:p>
            <a:pPr algn="ctr"/>
            <a:fld id="{2EEF1883-7A0E-4F66-9932-E581691AD397}" type="slidenum">
              <a:rPr lang="zh-CN" altLang="en-US" sz="1800" b="0" smtClean="0">
                <a:solidFill>
                  <a:schemeClr val="accent1"/>
                </a:solidFill>
                <a:latin typeface="微软雅黑 Light" panose="020B0502040204020203" pitchFamily="34" charset="-122"/>
                <a:ea typeface="微软雅黑 Light" panose="020B0502040204020203" pitchFamily="34" charset="-122"/>
              </a:rPr>
              <a:pPr algn="ctr"/>
              <a:t>‹#›</a:t>
            </a:fld>
            <a:r>
              <a:rPr lang="zh-CN" altLang="en-US" sz="1800" b="0" dirty="0">
                <a:solidFill>
                  <a:schemeClr val="accent1"/>
                </a:solidFill>
                <a:latin typeface="微软雅黑 Light" panose="020B0502040204020203" pitchFamily="34" charset="-122"/>
                <a:ea typeface="微软雅黑 Light" panose="020B0502040204020203" pitchFamily="34" charset="-122"/>
              </a:rPr>
              <a: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0-#ppt_w/2"/>
                                          </p:val>
                                        </p:tav>
                                        <p:tav tm="100000">
                                          <p:val>
                                            <p:strVal val="#ppt_x"/>
                                          </p:val>
                                        </p:tav>
                                      </p:tavLst>
                                    </p:anim>
                                    <p:anim calcmode="lin" valueType="num">
                                      <p:cBhvr additive="base">
                                        <p:cTn id="8" dur="50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extLst>
      <p:ext uri="{BB962C8B-B14F-4D97-AF65-F5344CB8AC3E}">
        <p14:creationId xmlns:p14="http://schemas.microsoft.com/office/powerpoint/2010/main" val="9831148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5" name="图片 4"/>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2866"/>
            <a:ext cx="9144001" cy="5146366"/>
          </a:xfrm>
          <a:prstGeom prst="rect">
            <a:avLst/>
          </a:prstGeom>
        </p:spPr>
      </p:pic>
    </p:spTree>
    <p:extLst>
      <p:ext uri="{BB962C8B-B14F-4D97-AF65-F5344CB8AC3E}">
        <p14:creationId xmlns:p14="http://schemas.microsoft.com/office/powerpoint/2010/main" val="1045121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6"/>
            <a:ext cx="7772400" cy="1021556"/>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t>2020/1/6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t>2020/1/6</a:t>
            </a:fld>
            <a:endParaRPr lang="zh-CN" altLang="en-US"/>
          </a:p>
        </p:txBody>
      </p:sp>
      <p:sp>
        <p:nvSpPr>
          <p:cNvPr id="5" name="页脚占位符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3.jp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Time Will Tell.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9234781" y="0"/>
            <a:ext cx="336542" cy="336420"/>
          </a:xfrm>
          <a:prstGeom prst="rect">
            <a:avLst/>
          </a:prstGeom>
        </p:spPr>
      </p:pic>
      <p:pic>
        <p:nvPicPr>
          <p:cNvPr id="2" name="图片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43"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000" b="1" dirty="0" smtClean="0">
                <a:solidFill>
                  <a:schemeClr val="accent1"/>
                </a:solidFill>
                <a:latin typeface="微软雅黑" panose="020B0503020204020204" pitchFamily="34" charset="-122"/>
                <a:ea typeface="微软雅黑" panose="020B0503020204020204" pitchFamily="34" charset="-122"/>
              </a:rPr>
              <a:t>毕业设计开题答辩</a:t>
            </a:r>
            <a:endParaRPr lang="zh-CN" altLang="en-US" sz="3000" b="1" dirty="0">
              <a:solidFill>
                <a:schemeClr val="accent1"/>
              </a:solidFill>
              <a:latin typeface="微软雅黑" panose="020B0503020204020204" pitchFamily="34" charset="-122"/>
              <a:ea typeface="微软雅黑" panose="020B0503020204020204" pitchFamily="34" charset="-122"/>
            </a:endParaRPr>
          </a:p>
        </p:txBody>
      </p:sp>
      <p:sp>
        <p:nvSpPr>
          <p:cNvPr id="44" name="Rectangle 4"/>
          <p:cNvSpPr txBox="1">
            <a:spLocks noChangeArrowheads="1"/>
          </p:cNvSpPr>
          <p:nvPr/>
        </p:nvSpPr>
        <p:spPr>
          <a:xfrm>
            <a:off x="3659097" y="3939902"/>
            <a:ext cx="4807056" cy="648072"/>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软件</a:t>
            </a:r>
            <a:r>
              <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rPr>
              <a:t>1603  </a:t>
            </a:r>
            <a:r>
              <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rPr>
              <a:t>李晓鹏    </a:t>
            </a:r>
            <a:endParaRPr lang="en-US" altLang="zh-CN"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46"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47" name="矩形 9"/>
          <p:cNvSpPr>
            <a:spLocks noChangeArrowheads="1"/>
          </p:cNvSpPr>
          <p:nvPr/>
        </p:nvSpPr>
        <p:spPr bwMode="auto">
          <a:xfrm>
            <a:off x="8763956" y="1898129"/>
            <a:ext cx="380044"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sp>
        <p:nvSpPr>
          <p:cNvPr id="48" name="矩形 47"/>
          <p:cNvSpPr/>
          <p:nvPr/>
        </p:nvSpPr>
        <p:spPr>
          <a:xfrm>
            <a:off x="6228184" y="738430"/>
            <a:ext cx="2414745" cy="1177235"/>
          </a:xfrm>
          <a:prstGeom prst="rect">
            <a:avLst/>
          </a:prstGeom>
        </p:spPr>
        <p:txBody>
          <a:bodyPr wrap="none" lIns="68571" tIns="34285" rIns="68571" bIns="34285">
            <a:spAutoFit/>
          </a:bodyPr>
          <a:lstStyle/>
          <a:p>
            <a:pPr algn="r"/>
            <a:r>
              <a:rPr lang="en-US" altLang="zh-CN" sz="7200" b="1" dirty="0" smtClean="0">
                <a:solidFill>
                  <a:schemeClr val="accent1"/>
                </a:solidFill>
                <a:latin typeface="微软雅黑" pitchFamily="34" charset="-122"/>
                <a:ea typeface="微软雅黑" pitchFamily="34" charset="-122"/>
              </a:rPr>
              <a:t>2020</a:t>
            </a:r>
            <a:endParaRPr lang="en-US" altLang="zh-CN" sz="7200" b="1" dirty="0">
              <a:solidFill>
                <a:schemeClr val="accent1"/>
              </a:solidFill>
              <a:latin typeface="微软雅黑" pitchFamily="34" charset="-122"/>
              <a:ea typeface="微软雅黑" pitchFamily="34" charset="-122"/>
            </a:endParaRPr>
          </a:p>
        </p:txBody>
      </p:sp>
      <p:grpSp>
        <p:nvGrpSpPr>
          <p:cNvPr id="49" name="组合 48"/>
          <p:cNvGrpSpPr/>
          <p:nvPr/>
        </p:nvGrpSpPr>
        <p:grpSpPr>
          <a:xfrm>
            <a:off x="8120850" y="3071925"/>
            <a:ext cx="432048" cy="432834"/>
            <a:chOff x="6084168" y="1274820"/>
            <a:chExt cx="432048" cy="432834"/>
          </a:xfrm>
        </p:grpSpPr>
        <p:sp>
          <p:nvSpPr>
            <p:cNvPr id="50"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1"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2" name="组合 51"/>
          <p:cNvGrpSpPr/>
          <p:nvPr/>
        </p:nvGrpSpPr>
        <p:grpSpPr>
          <a:xfrm>
            <a:off x="6824706" y="3072318"/>
            <a:ext cx="432048" cy="432048"/>
            <a:chOff x="4788024" y="1275213"/>
            <a:chExt cx="432048" cy="432048"/>
          </a:xfrm>
        </p:grpSpPr>
        <p:sp>
          <p:nvSpPr>
            <p:cNvPr id="53"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4"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5" name="组合 54"/>
          <p:cNvGrpSpPr/>
          <p:nvPr/>
        </p:nvGrpSpPr>
        <p:grpSpPr>
          <a:xfrm>
            <a:off x="7472778" y="3071925"/>
            <a:ext cx="432833" cy="432834"/>
            <a:chOff x="5436096" y="1274820"/>
            <a:chExt cx="432833" cy="432834"/>
          </a:xfrm>
        </p:grpSpPr>
        <p:sp>
          <p:nvSpPr>
            <p:cNvPr id="56"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57"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8" name="组合 57"/>
          <p:cNvGrpSpPr/>
          <p:nvPr/>
        </p:nvGrpSpPr>
        <p:grpSpPr>
          <a:xfrm>
            <a:off x="5528562" y="3071925"/>
            <a:ext cx="432833" cy="432834"/>
            <a:chOff x="3491880" y="1274820"/>
            <a:chExt cx="432833" cy="432834"/>
          </a:xfrm>
        </p:grpSpPr>
        <p:sp>
          <p:nvSpPr>
            <p:cNvPr id="59"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60"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61" name="组合 60"/>
          <p:cNvGrpSpPr/>
          <p:nvPr/>
        </p:nvGrpSpPr>
        <p:grpSpPr>
          <a:xfrm>
            <a:off x="6176634" y="3071925"/>
            <a:ext cx="432833" cy="432834"/>
            <a:chOff x="4139952" y="1274820"/>
            <a:chExt cx="432833" cy="432834"/>
          </a:xfrm>
        </p:grpSpPr>
        <p:sp>
          <p:nvSpPr>
            <p:cNvPr id="62"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6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2433670959"/>
      </p:ext>
    </p:extLst>
  </p:cSld>
  <p:clrMapOvr>
    <a:masterClrMapping/>
  </p:clrMapOvr>
  <mc:AlternateContent xmlns:mc="http://schemas.openxmlformats.org/markup-compatibility/2006" xmlns:p14="http://schemas.microsoft.com/office/powerpoint/2010/main">
    <mc:Choice Requires="p14">
      <p:transition spd="med" p14:dur="700" advClick="0" advTm="0">
        <p:fade/>
      </p:transition>
    </mc:Choice>
    <mc:Fallback xmlns="">
      <p:transition spd="med"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6"/>
                                        </p:tgtEl>
                                      </p:cBhvr>
                                    </p:cmd>
                                  </p:childTnLst>
                                </p:cTn>
                              </p:par>
                            </p:childTnLst>
                          </p:cTn>
                        </p:par>
                        <p:par>
                          <p:cTn id="7" fill="hold">
                            <p:stCondLst>
                              <p:cond delay="0"/>
                            </p:stCondLst>
                            <p:childTnLst>
                              <p:par>
                                <p:cTn id="8" presetID="22" presetClass="entr" presetSubtype="2" fill="hold" grpId="0" nodeType="afterEffect">
                                  <p:stCondLst>
                                    <p:cond delay="0"/>
                                  </p:stCondLst>
                                  <p:childTnLst>
                                    <p:set>
                                      <p:cBhvr>
                                        <p:cTn id="9" dur="1" fill="hold">
                                          <p:stCondLst>
                                            <p:cond delay="0"/>
                                          </p:stCondLst>
                                        </p:cTn>
                                        <p:tgtEl>
                                          <p:spTgt spid="47"/>
                                        </p:tgtEl>
                                        <p:attrNameLst>
                                          <p:attrName>style.visibility</p:attrName>
                                        </p:attrNameLst>
                                      </p:cBhvr>
                                      <p:to>
                                        <p:strVal val="visible"/>
                                      </p:to>
                                    </p:set>
                                    <p:animEffect transition="in" filter="wipe(right)">
                                      <p:cBhvr>
                                        <p:cTn id="10" dur="500"/>
                                        <p:tgtEl>
                                          <p:spTgt spid="47"/>
                                        </p:tgtEl>
                                      </p:cBhvr>
                                    </p:animEffect>
                                  </p:childTnLst>
                                </p:cTn>
                              </p:par>
                            </p:childTnLst>
                          </p:cTn>
                        </p:par>
                        <p:par>
                          <p:cTn id="11" fill="hold">
                            <p:stCondLst>
                              <p:cond delay="500"/>
                            </p:stCondLst>
                            <p:childTnLst>
                              <p:par>
                                <p:cTn id="12" presetID="42" presetClass="entr" presetSubtype="0" fill="hold" grpId="0" nodeType="afterEffect">
                                  <p:stCondLst>
                                    <p:cond delay="0"/>
                                  </p:stCondLst>
                                  <p:childTnLst>
                                    <p:set>
                                      <p:cBhvr>
                                        <p:cTn id="13" dur="1" fill="hold">
                                          <p:stCondLst>
                                            <p:cond delay="0"/>
                                          </p:stCondLst>
                                        </p:cTn>
                                        <p:tgtEl>
                                          <p:spTgt spid="48"/>
                                        </p:tgtEl>
                                        <p:attrNameLst>
                                          <p:attrName>style.visibility</p:attrName>
                                        </p:attrNameLst>
                                      </p:cBhvr>
                                      <p:to>
                                        <p:strVal val="visible"/>
                                      </p:to>
                                    </p:set>
                                    <p:animEffect transition="in" filter="fade">
                                      <p:cBhvr>
                                        <p:cTn id="14" dur="1000"/>
                                        <p:tgtEl>
                                          <p:spTgt spid="48"/>
                                        </p:tgtEl>
                                      </p:cBhvr>
                                    </p:animEffect>
                                    <p:anim calcmode="lin" valueType="num">
                                      <p:cBhvr>
                                        <p:cTn id="15" dur="1000" fill="hold"/>
                                        <p:tgtEl>
                                          <p:spTgt spid="48"/>
                                        </p:tgtEl>
                                        <p:attrNameLst>
                                          <p:attrName>ppt_x</p:attrName>
                                        </p:attrNameLst>
                                      </p:cBhvr>
                                      <p:tavLst>
                                        <p:tav tm="0">
                                          <p:val>
                                            <p:strVal val="#ppt_x"/>
                                          </p:val>
                                        </p:tav>
                                        <p:tav tm="100000">
                                          <p:val>
                                            <p:strVal val="#ppt_x"/>
                                          </p:val>
                                        </p:tav>
                                      </p:tavLst>
                                    </p:anim>
                                    <p:anim calcmode="lin" valueType="num">
                                      <p:cBhvr>
                                        <p:cTn id="16" dur="1000" fill="hold"/>
                                        <p:tgtEl>
                                          <p:spTgt spid="48"/>
                                        </p:tgtEl>
                                        <p:attrNameLst>
                                          <p:attrName>ppt_y</p:attrName>
                                        </p:attrNameLst>
                                      </p:cBhvr>
                                      <p:tavLst>
                                        <p:tav tm="0">
                                          <p:val>
                                            <p:strVal val="#ppt_y+.1"/>
                                          </p:val>
                                        </p:tav>
                                        <p:tav tm="100000">
                                          <p:val>
                                            <p:strVal val="#ppt_y"/>
                                          </p:val>
                                        </p:tav>
                                      </p:tavLst>
                                    </p:anim>
                                  </p:childTnLst>
                                </p:cTn>
                              </p:par>
                            </p:childTnLst>
                          </p:cTn>
                        </p:par>
                        <p:par>
                          <p:cTn id="17" fill="hold">
                            <p:stCondLst>
                              <p:cond delay="1500"/>
                            </p:stCondLst>
                            <p:childTnLst>
                              <p:par>
                                <p:cTn id="18" presetID="41" presetClass="entr" presetSubtype="0" fill="hold" grpId="0" nodeType="afterEffect">
                                  <p:stCondLst>
                                    <p:cond delay="0"/>
                                  </p:stCondLst>
                                  <p:iterate type="lt">
                                    <p:tmPct val="10000"/>
                                  </p:iterate>
                                  <p:childTnLst>
                                    <p:set>
                                      <p:cBhvr>
                                        <p:cTn id="19" dur="1" fill="hold">
                                          <p:stCondLst>
                                            <p:cond delay="0"/>
                                          </p:stCondLst>
                                        </p:cTn>
                                        <p:tgtEl>
                                          <p:spTgt spid="43"/>
                                        </p:tgtEl>
                                        <p:attrNameLst>
                                          <p:attrName>style.visibility</p:attrName>
                                        </p:attrNameLst>
                                      </p:cBhvr>
                                      <p:to>
                                        <p:strVal val="visible"/>
                                      </p:to>
                                    </p:set>
                                    <p:anim calcmode="lin" valueType="num">
                                      <p:cBhvr>
                                        <p:cTn id="20"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21" dur="500" fill="hold"/>
                                        <p:tgtEl>
                                          <p:spTgt spid="43"/>
                                        </p:tgtEl>
                                        <p:attrNameLst>
                                          <p:attrName>ppt_y</p:attrName>
                                        </p:attrNameLst>
                                      </p:cBhvr>
                                      <p:tavLst>
                                        <p:tav tm="0">
                                          <p:val>
                                            <p:strVal val="#ppt_y"/>
                                          </p:val>
                                        </p:tav>
                                        <p:tav tm="100000">
                                          <p:val>
                                            <p:strVal val="#ppt_y"/>
                                          </p:val>
                                        </p:tav>
                                      </p:tavLst>
                                    </p:anim>
                                    <p:anim calcmode="lin" valueType="num">
                                      <p:cBhvr>
                                        <p:cTn id="22"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23" dur="500" fill="hold"/>
                                        <p:tgtEl>
                                          <p:spTgt spid="43"/>
                                        </p:tgtEl>
                                        <p:attrNameLst>
                                          <p:attrName>ppt_w</p:attrName>
                                        </p:attrNameLst>
                                      </p:cBhvr>
                                      <p:tavLst>
                                        <p:tav tm="0">
                                          <p:val>
                                            <p:strVal val="#ppt_w/10"/>
                                          </p:val>
                                        </p:tav>
                                        <p:tav tm="50000">
                                          <p:val>
                                            <p:strVal val="#ppt_w+.01"/>
                                          </p:val>
                                        </p:tav>
                                        <p:tav tm="100000">
                                          <p:val>
                                            <p:strVal val="#ppt_w"/>
                                          </p:val>
                                        </p:tav>
                                      </p:tavLst>
                                    </p:anim>
                                    <p:animEffect transition="in" filter="fade">
                                      <p:cBhvr>
                                        <p:cTn id="24" dur="500" tmFilter="0,0; .5, 1; 1, 1"/>
                                        <p:tgtEl>
                                          <p:spTgt spid="43"/>
                                        </p:tgtEl>
                                      </p:cBhvr>
                                    </p:animEffect>
                                  </p:childTnLst>
                                </p:cTn>
                              </p:par>
                            </p:childTnLst>
                          </p:cTn>
                        </p:par>
                        <p:par>
                          <p:cTn id="25" fill="hold">
                            <p:stCondLst>
                              <p:cond delay="2350"/>
                            </p:stCondLst>
                            <p:childTnLst>
                              <p:par>
                                <p:cTn id="26" presetID="22" presetClass="entr" presetSubtype="2" fill="hold" nodeType="afterEffect">
                                  <p:stCondLst>
                                    <p:cond delay="0"/>
                                  </p:stCondLst>
                                  <p:childTnLst>
                                    <p:set>
                                      <p:cBhvr>
                                        <p:cTn id="27" dur="1" fill="hold">
                                          <p:stCondLst>
                                            <p:cond delay="0"/>
                                          </p:stCondLst>
                                        </p:cTn>
                                        <p:tgtEl>
                                          <p:spTgt spid="46"/>
                                        </p:tgtEl>
                                        <p:attrNameLst>
                                          <p:attrName>style.visibility</p:attrName>
                                        </p:attrNameLst>
                                      </p:cBhvr>
                                      <p:to>
                                        <p:strVal val="visible"/>
                                      </p:to>
                                    </p:set>
                                    <p:animEffect transition="in" filter="wipe(right)">
                                      <p:cBhvr>
                                        <p:cTn id="28" dur="1000"/>
                                        <p:tgtEl>
                                          <p:spTgt spid="46"/>
                                        </p:tgtEl>
                                      </p:cBhvr>
                                    </p:animEffect>
                                  </p:childTnLst>
                                </p:cTn>
                              </p:par>
                            </p:childTnLst>
                          </p:cTn>
                        </p:par>
                        <p:par>
                          <p:cTn id="29" fill="hold">
                            <p:stCondLst>
                              <p:cond delay="3350"/>
                            </p:stCondLst>
                            <p:childTnLst>
                              <p:par>
                                <p:cTn id="30" presetID="53" presetClass="entr" presetSubtype="16" fill="hold" grpId="0" nodeType="afterEffect">
                                  <p:stCondLst>
                                    <p:cond delay="0"/>
                                  </p:stCondLst>
                                  <p:iterate type="lt">
                                    <p:tmPct val="7000"/>
                                  </p:iterate>
                                  <p:childTnLst>
                                    <p:set>
                                      <p:cBhvr>
                                        <p:cTn id="31" dur="1" fill="hold">
                                          <p:stCondLst>
                                            <p:cond delay="0"/>
                                          </p:stCondLst>
                                        </p:cTn>
                                        <p:tgtEl>
                                          <p:spTgt spid="44"/>
                                        </p:tgtEl>
                                        <p:attrNameLst>
                                          <p:attrName>style.visibility</p:attrName>
                                        </p:attrNameLst>
                                      </p:cBhvr>
                                      <p:to>
                                        <p:strVal val="visible"/>
                                      </p:to>
                                    </p:set>
                                    <p:anim calcmode="lin" valueType="num">
                                      <p:cBhvr>
                                        <p:cTn id="32" dur="500" fill="hold"/>
                                        <p:tgtEl>
                                          <p:spTgt spid="44"/>
                                        </p:tgtEl>
                                        <p:attrNameLst>
                                          <p:attrName>ppt_w</p:attrName>
                                        </p:attrNameLst>
                                      </p:cBhvr>
                                      <p:tavLst>
                                        <p:tav tm="0">
                                          <p:val>
                                            <p:fltVal val="0"/>
                                          </p:val>
                                        </p:tav>
                                        <p:tav tm="100000">
                                          <p:val>
                                            <p:strVal val="#ppt_w"/>
                                          </p:val>
                                        </p:tav>
                                      </p:tavLst>
                                    </p:anim>
                                    <p:anim calcmode="lin" valueType="num">
                                      <p:cBhvr>
                                        <p:cTn id="33" dur="500" fill="hold"/>
                                        <p:tgtEl>
                                          <p:spTgt spid="44"/>
                                        </p:tgtEl>
                                        <p:attrNameLst>
                                          <p:attrName>ppt_h</p:attrName>
                                        </p:attrNameLst>
                                      </p:cBhvr>
                                      <p:tavLst>
                                        <p:tav tm="0">
                                          <p:val>
                                            <p:fltVal val="0"/>
                                          </p:val>
                                        </p:tav>
                                        <p:tav tm="100000">
                                          <p:val>
                                            <p:strVal val="#ppt_h"/>
                                          </p:val>
                                        </p:tav>
                                      </p:tavLst>
                                    </p:anim>
                                    <p:animEffect transition="in" filter="fade">
                                      <p:cBhvr>
                                        <p:cTn id="34" dur="500"/>
                                        <p:tgtEl>
                                          <p:spTgt spid="44"/>
                                        </p:tgtEl>
                                      </p:cBhvr>
                                    </p:animEffect>
                                  </p:childTnLst>
                                </p:cTn>
                              </p:par>
                            </p:childTnLst>
                          </p:cTn>
                        </p:par>
                        <p:par>
                          <p:cTn id="35" fill="hold">
                            <p:stCondLst>
                              <p:cond delay="4130"/>
                            </p:stCondLst>
                            <p:childTnLst>
                              <p:par>
                                <p:cTn id="36" presetID="53" presetClass="entr" presetSubtype="16" fill="hold" nodeType="afterEffect">
                                  <p:stCondLst>
                                    <p:cond delay="0"/>
                                  </p:stCondLst>
                                  <p:childTnLst>
                                    <p:set>
                                      <p:cBhvr>
                                        <p:cTn id="37" dur="1" fill="hold">
                                          <p:stCondLst>
                                            <p:cond delay="0"/>
                                          </p:stCondLst>
                                        </p:cTn>
                                        <p:tgtEl>
                                          <p:spTgt spid="58"/>
                                        </p:tgtEl>
                                        <p:attrNameLst>
                                          <p:attrName>style.visibility</p:attrName>
                                        </p:attrNameLst>
                                      </p:cBhvr>
                                      <p:to>
                                        <p:strVal val="visible"/>
                                      </p:to>
                                    </p:set>
                                    <p:anim calcmode="lin" valueType="num">
                                      <p:cBhvr>
                                        <p:cTn id="38" dur="500" fill="hold"/>
                                        <p:tgtEl>
                                          <p:spTgt spid="58"/>
                                        </p:tgtEl>
                                        <p:attrNameLst>
                                          <p:attrName>ppt_w</p:attrName>
                                        </p:attrNameLst>
                                      </p:cBhvr>
                                      <p:tavLst>
                                        <p:tav tm="0">
                                          <p:val>
                                            <p:fltVal val="0"/>
                                          </p:val>
                                        </p:tav>
                                        <p:tav tm="100000">
                                          <p:val>
                                            <p:strVal val="#ppt_w"/>
                                          </p:val>
                                        </p:tav>
                                      </p:tavLst>
                                    </p:anim>
                                    <p:anim calcmode="lin" valueType="num">
                                      <p:cBhvr>
                                        <p:cTn id="39" dur="500" fill="hold"/>
                                        <p:tgtEl>
                                          <p:spTgt spid="58"/>
                                        </p:tgtEl>
                                        <p:attrNameLst>
                                          <p:attrName>ppt_h</p:attrName>
                                        </p:attrNameLst>
                                      </p:cBhvr>
                                      <p:tavLst>
                                        <p:tav tm="0">
                                          <p:val>
                                            <p:fltVal val="0"/>
                                          </p:val>
                                        </p:tav>
                                        <p:tav tm="100000">
                                          <p:val>
                                            <p:strVal val="#ppt_h"/>
                                          </p:val>
                                        </p:tav>
                                      </p:tavLst>
                                    </p:anim>
                                    <p:animEffect transition="in" filter="fade">
                                      <p:cBhvr>
                                        <p:cTn id="40" dur="500"/>
                                        <p:tgtEl>
                                          <p:spTgt spid="58"/>
                                        </p:tgtEl>
                                      </p:cBhvr>
                                    </p:animEffect>
                                  </p:childTnLst>
                                </p:cTn>
                              </p:par>
                              <p:par>
                                <p:cTn id="41" presetID="53" presetClass="entr" presetSubtype="16" fill="hold" nodeType="withEffect">
                                  <p:stCondLst>
                                    <p:cond delay="200"/>
                                  </p:stCondLst>
                                  <p:childTnLst>
                                    <p:set>
                                      <p:cBhvr>
                                        <p:cTn id="42" dur="1" fill="hold">
                                          <p:stCondLst>
                                            <p:cond delay="0"/>
                                          </p:stCondLst>
                                        </p:cTn>
                                        <p:tgtEl>
                                          <p:spTgt spid="61"/>
                                        </p:tgtEl>
                                        <p:attrNameLst>
                                          <p:attrName>style.visibility</p:attrName>
                                        </p:attrNameLst>
                                      </p:cBhvr>
                                      <p:to>
                                        <p:strVal val="visible"/>
                                      </p:to>
                                    </p:set>
                                    <p:anim calcmode="lin" valueType="num">
                                      <p:cBhvr>
                                        <p:cTn id="43" dur="500" fill="hold"/>
                                        <p:tgtEl>
                                          <p:spTgt spid="61"/>
                                        </p:tgtEl>
                                        <p:attrNameLst>
                                          <p:attrName>ppt_w</p:attrName>
                                        </p:attrNameLst>
                                      </p:cBhvr>
                                      <p:tavLst>
                                        <p:tav tm="0">
                                          <p:val>
                                            <p:fltVal val="0"/>
                                          </p:val>
                                        </p:tav>
                                        <p:tav tm="100000">
                                          <p:val>
                                            <p:strVal val="#ppt_w"/>
                                          </p:val>
                                        </p:tav>
                                      </p:tavLst>
                                    </p:anim>
                                    <p:anim calcmode="lin" valueType="num">
                                      <p:cBhvr>
                                        <p:cTn id="44" dur="500" fill="hold"/>
                                        <p:tgtEl>
                                          <p:spTgt spid="61"/>
                                        </p:tgtEl>
                                        <p:attrNameLst>
                                          <p:attrName>ppt_h</p:attrName>
                                        </p:attrNameLst>
                                      </p:cBhvr>
                                      <p:tavLst>
                                        <p:tav tm="0">
                                          <p:val>
                                            <p:fltVal val="0"/>
                                          </p:val>
                                        </p:tav>
                                        <p:tav tm="100000">
                                          <p:val>
                                            <p:strVal val="#ppt_h"/>
                                          </p:val>
                                        </p:tav>
                                      </p:tavLst>
                                    </p:anim>
                                    <p:animEffect transition="in" filter="fade">
                                      <p:cBhvr>
                                        <p:cTn id="45" dur="500"/>
                                        <p:tgtEl>
                                          <p:spTgt spid="61"/>
                                        </p:tgtEl>
                                      </p:cBhvr>
                                    </p:animEffect>
                                  </p:childTnLst>
                                </p:cTn>
                              </p:par>
                              <p:par>
                                <p:cTn id="46" presetID="53" presetClass="entr" presetSubtype="16" fill="hold" nodeType="withEffect">
                                  <p:stCondLst>
                                    <p:cond delay="400"/>
                                  </p:stCondLst>
                                  <p:childTnLst>
                                    <p:set>
                                      <p:cBhvr>
                                        <p:cTn id="47" dur="1" fill="hold">
                                          <p:stCondLst>
                                            <p:cond delay="0"/>
                                          </p:stCondLst>
                                        </p:cTn>
                                        <p:tgtEl>
                                          <p:spTgt spid="52"/>
                                        </p:tgtEl>
                                        <p:attrNameLst>
                                          <p:attrName>style.visibility</p:attrName>
                                        </p:attrNameLst>
                                      </p:cBhvr>
                                      <p:to>
                                        <p:strVal val="visible"/>
                                      </p:to>
                                    </p:set>
                                    <p:anim calcmode="lin" valueType="num">
                                      <p:cBhvr>
                                        <p:cTn id="48" dur="500" fill="hold"/>
                                        <p:tgtEl>
                                          <p:spTgt spid="52"/>
                                        </p:tgtEl>
                                        <p:attrNameLst>
                                          <p:attrName>ppt_w</p:attrName>
                                        </p:attrNameLst>
                                      </p:cBhvr>
                                      <p:tavLst>
                                        <p:tav tm="0">
                                          <p:val>
                                            <p:fltVal val="0"/>
                                          </p:val>
                                        </p:tav>
                                        <p:tav tm="100000">
                                          <p:val>
                                            <p:strVal val="#ppt_w"/>
                                          </p:val>
                                        </p:tav>
                                      </p:tavLst>
                                    </p:anim>
                                    <p:anim calcmode="lin" valueType="num">
                                      <p:cBhvr>
                                        <p:cTn id="49" dur="500" fill="hold"/>
                                        <p:tgtEl>
                                          <p:spTgt spid="52"/>
                                        </p:tgtEl>
                                        <p:attrNameLst>
                                          <p:attrName>ppt_h</p:attrName>
                                        </p:attrNameLst>
                                      </p:cBhvr>
                                      <p:tavLst>
                                        <p:tav tm="0">
                                          <p:val>
                                            <p:fltVal val="0"/>
                                          </p:val>
                                        </p:tav>
                                        <p:tav tm="100000">
                                          <p:val>
                                            <p:strVal val="#ppt_h"/>
                                          </p:val>
                                        </p:tav>
                                      </p:tavLst>
                                    </p:anim>
                                    <p:animEffect transition="in" filter="fade">
                                      <p:cBhvr>
                                        <p:cTn id="50" dur="500"/>
                                        <p:tgtEl>
                                          <p:spTgt spid="52"/>
                                        </p:tgtEl>
                                      </p:cBhvr>
                                    </p:animEffect>
                                  </p:childTnLst>
                                </p:cTn>
                              </p:par>
                              <p:par>
                                <p:cTn id="51" presetID="53" presetClass="entr" presetSubtype="16" fill="hold" nodeType="withEffect">
                                  <p:stCondLst>
                                    <p:cond delay="600"/>
                                  </p:stCondLst>
                                  <p:childTnLst>
                                    <p:set>
                                      <p:cBhvr>
                                        <p:cTn id="52" dur="1" fill="hold">
                                          <p:stCondLst>
                                            <p:cond delay="0"/>
                                          </p:stCondLst>
                                        </p:cTn>
                                        <p:tgtEl>
                                          <p:spTgt spid="55"/>
                                        </p:tgtEl>
                                        <p:attrNameLst>
                                          <p:attrName>style.visibility</p:attrName>
                                        </p:attrNameLst>
                                      </p:cBhvr>
                                      <p:to>
                                        <p:strVal val="visible"/>
                                      </p:to>
                                    </p:set>
                                    <p:anim calcmode="lin" valueType="num">
                                      <p:cBhvr>
                                        <p:cTn id="53" dur="500" fill="hold"/>
                                        <p:tgtEl>
                                          <p:spTgt spid="55"/>
                                        </p:tgtEl>
                                        <p:attrNameLst>
                                          <p:attrName>ppt_w</p:attrName>
                                        </p:attrNameLst>
                                      </p:cBhvr>
                                      <p:tavLst>
                                        <p:tav tm="0">
                                          <p:val>
                                            <p:fltVal val="0"/>
                                          </p:val>
                                        </p:tav>
                                        <p:tav tm="100000">
                                          <p:val>
                                            <p:strVal val="#ppt_w"/>
                                          </p:val>
                                        </p:tav>
                                      </p:tavLst>
                                    </p:anim>
                                    <p:anim calcmode="lin" valueType="num">
                                      <p:cBhvr>
                                        <p:cTn id="54" dur="500" fill="hold"/>
                                        <p:tgtEl>
                                          <p:spTgt spid="55"/>
                                        </p:tgtEl>
                                        <p:attrNameLst>
                                          <p:attrName>ppt_h</p:attrName>
                                        </p:attrNameLst>
                                      </p:cBhvr>
                                      <p:tavLst>
                                        <p:tav tm="0">
                                          <p:val>
                                            <p:fltVal val="0"/>
                                          </p:val>
                                        </p:tav>
                                        <p:tav tm="100000">
                                          <p:val>
                                            <p:strVal val="#ppt_h"/>
                                          </p:val>
                                        </p:tav>
                                      </p:tavLst>
                                    </p:anim>
                                    <p:animEffect transition="in" filter="fade">
                                      <p:cBhvr>
                                        <p:cTn id="55" dur="500"/>
                                        <p:tgtEl>
                                          <p:spTgt spid="55"/>
                                        </p:tgtEl>
                                      </p:cBhvr>
                                    </p:animEffect>
                                  </p:childTnLst>
                                </p:cTn>
                              </p:par>
                              <p:par>
                                <p:cTn id="56" presetID="53" presetClass="entr" presetSubtype="16" fill="hold" nodeType="withEffect">
                                  <p:stCondLst>
                                    <p:cond delay="80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Effect transition="in" filter="fade">
                                      <p:cBhvr>
                                        <p:cTn id="6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1" repeatCount="indefinite" fill="remove" display="0">
                  <p:stCondLst>
                    <p:cond delay="indefinite"/>
                  </p:stCondLst>
                  <p:endCondLst>
                    <p:cond evt="onStopAudio" delay="0">
                      <p:tgtEl>
                        <p:sldTgt/>
                      </p:tgtEl>
                    </p:cond>
                  </p:endCondLst>
                </p:cTn>
                <p:tgtEl>
                  <p:spTgt spid="26"/>
                </p:tgtEl>
              </p:cMediaNode>
            </p:audio>
          </p:childTnLst>
        </p:cTn>
      </p:par>
    </p:tnLst>
    <p:bldLst>
      <p:bldP spid="43" grpId="0" autoUpdateAnimBg="0"/>
      <p:bldP spid="44" grpId="0"/>
      <p:bldP spid="47" grpId="0" animBg="1" autoUpdateAnimBg="0"/>
      <p:bldP spid="48"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输出示例</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611560" y="915566"/>
            <a:ext cx="7992888" cy="276999"/>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找到各个垃圾桶并进行编号，并在直方图上显示容量信息，并将限制垃圾桶数目</a:t>
            </a:r>
          </a:p>
        </p:txBody>
      </p:sp>
      <p:sp>
        <p:nvSpPr>
          <p:cNvPr id="3" name="TextBox 2"/>
          <p:cNvSpPr txBox="1"/>
          <p:nvPr/>
        </p:nvSpPr>
        <p:spPr>
          <a:xfrm>
            <a:off x="1331640" y="4371949"/>
            <a:ext cx="6192688" cy="461665"/>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构思设计：对于摄像头实时输入，直方图和图片也会随之动态变化，且将会在两个图下放置一个时间进度条，拖动进度条可以观察各个时间点的垃圾桶信息</a:t>
            </a:r>
          </a:p>
        </p:txBody>
      </p:sp>
      <p:pic>
        <p:nvPicPr>
          <p:cNvPr id="7" name="图片 6" descr="C:\Users\Admin\Desktop\1.png"/>
          <p:cNvPicPr/>
          <p:nvPr/>
        </p:nvPicPr>
        <p:blipFill>
          <a:blip r:embed="rId3">
            <a:extLst>
              <a:ext uri="{28A0092B-C50C-407E-A947-70E740481C1C}">
                <a14:useLocalDpi xmlns:a14="http://schemas.microsoft.com/office/drawing/2010/main" val="0"/>
              </a:ext>
            </a:extLst>
          </a:blip>
          <a:srcRect/>
          <a:stretch>
            <a:fillRect/>
          </a:stretch>
        </p:blipFill>
        <p:spPr bwMode="auto">
          <a:xfrm>
            <a:off x="4452245" y="1906796"/>
            <a:ext cx="3449320" cy="1721485"/>
          </a:xfrm>
          <a:prstGeom prst="rect">
            <a:avLst/>
          </a:prstGeom>
          <a:noFill/>
          <a:ln>
            <a:noFill/>
          </a:ln>
        </p:spPr>
      </p:pic>
      <p:pic>
        <p:nvPicPr>
          <p:cNvPr id="8" name="chart"/>
          <p:cNvPicPr>
            <a:picLocks noChangeAspect="1"/>
          </p:cNvPicPr>
          <p:nvPr/>
        </p:nvPicPr>
        <p:blipFill>
          <a:blip r:embed="rId4"/>
          <a:stretch>
            <a:fillRect/>
          </a:stretch>
        </p:blipFill>
        <p:spPr>
          <a:xfrm>
            <a:off x="756645" y="1923678"/>
            <a:ext cx="3199130" cy="1733550"/>
          </a:xfrm>
          <a:prstGeom prst="rect">
            <a:avLst/>
          </a:prstGeom>
        </p:spPr>
      </p:pic>
      <p:sp>
        <p:nvSpPr>
          <p:cNvPr id="4" name="矩形 3"/>
          <p:cNvSpPr/>
          <p:nvPr/>
        </p:nvSpPr>
        <p:spPr>
          <a:xfrm>
            <a:off x="1403648" y="3763857"/>
            <a:ext cx="1462260" cy="276999"/>
          </a:xfrm>
          <a:prstGeom prst="rect">
            <a:avLst/>
          </a:prstGeom>
        </p:spPr>
        <p:txBody>
          <a:bodyPr wrap="none">
            <a:spAutoFit/>
          </a:bodyPr>
          <a:lstStyle/>
          <a:p>
            <a:r>
              <a:rPr lang="zh-CN" altLang="zh-CN" sz="1200" dirty="0"/>
              <a:t>垃圾桶编号</a:t>
            </a:r>
            <a:r>
              <a:rPr lang="en-US" altLang="zh-CN" sz="1200" dirty="0"/>
              <a:t>-</a:t>
            </a:r>
            <a:r>
              <a:rPr lang="zh-CN" altLang="zh-CN" sz="1200" dirty="0"/>
              <a:t>容量图</a:t>
            </a:r>
            <a:endParaRPr lang="zh-CN" altLang="en-US" sz="1200" dirty="0"/>
          </a:p>
        </p:txBody>
      </p:sp>
      <p:sp>
        <p:nvSpPr>
          <p:cNvPr id="5" name="矩形 4"/>
          <p:cNvSpPr/>
          <p:nvPr/>
        </p:nvSpPr>
        <p:spPr>
          <a:xfrm>
            <a:off x="5841001" y="3763856"/>
            <a:ext cx="1107996" cy="276999"/>
          </a:xfrm>
          <a:prstGeom prst="rect">
            <a:avLst/>
          </a:prstGeom>
        </p:spPr>
        <p:txBody>
          <a:bodyPr wrap="none">
            <a:spAutoFit/>
          </a:bodyPr>
          <a:lstStyle/>
          <a:p>
            <a:r>
              <a:rPr lang="zh-CN" altLang="zh-CN" sz="1200" dirty="0" smtClean="0"/>
              <a:t>垃圾桶编号</a:t>
            </a:r>
            <a:r>
              <a:rPr lang="zh-CN" altLang="zh-CN" sz="1200" dirty="0"/>
              <a:t>图</a:t>
            </a:r>
            <a:endParaRPr lang="zh-CN" altLang="en-US" sz="1200" dirty="0"/>
          </a:p>
        </p:txBody>
      </p:sp>
    </p:spTree>
    <p:extLst>
      <p:ext uri="{BB962C8B-B14F-4D97-AF65-F5344CB8AC3E}">
        <p14:creationId xmlns:p14="http://schemas.microsoft.com/office/powerpoint/2010/main" val="3265874199"/>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smtClean="0">
                  <a:solidFill>
                    <a:schemeClr val="bg1">
                      <a:lumMod val="95000"/>
                    </a:schemeClr>
                  </a:solidFill>
                  <a:latin typeface="Impact" panose="020B0806030902050204" pitchFamily="34" charset="0"/>
                </a:rPr>
                <a:t>0</a:t>
              </a:r>
              <a:r>
                <a:rPr lang="en-US" altLang="zh-CN" sz="8000" dirty="0">
                  <a:solidFill>
                    <a:schemeClr val="bg1">
                      <a:lumMod val="95000"/>
                    </a:schemeClr>
                  </a:solidFill>
                  <a:latin typeface="Impact" panose="020B0806030902050204" pitchFamily="34" charset="0"/>
                </a:rPr>
                <a:t>4</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886181" y="2245723"/>
            <a:ext cx="5050408" cy="623250"/>
          </a:xfrm>
          <a:prstGeom prst="rect">
            <a:avLst/>
          </a:prstGeom>
          <a:noFill/>
        </p:spPr>
        <p:txBody>
          <a:bodyPr wrap="square" lIns="68584" tIns="34291" rIns="68584" bIns="34291" rtlCol="0">
            <a:spAutoFit/>
          </a:bodyPr>
          <a:lstStyle/>
          <a:p>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项目遇到的问题</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4209376206"/>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目前遇到的问题</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流程图: 数据 3"/>
          <p:cNvSpPr/>
          <p:nvPr/>
        </p:nvSpPr>
        <p:spPr>
          <a:xfrm rot="16200000" flipH="1">
            <a:off x="990353"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1287010"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五边形 5"/>
          <p:cNvSpPr/>
          <p:nvPr/>
        </p:nvSpPr>
        <p:spPr>
          <a:xfrm>
            <a:off x="1142994"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TextBox 6"/>
          <p:cNvSpPr txBox="1"/>
          <p:nvPr/>
        </p:nvSpPr>
        <p:spPr>
          <a:xfrm>
            <a:off x="1575042" y="1995686"/>
            <a:ext cx="2520280" cy="83356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样本数量少：</a:t>
            </a:r>
            <a:r>
              <a:rPr lang="zh-CN" altLang="en-US" sz="1200" dirty="0">
                <a:solidFill>
                  <a:schemeClr val="tx1">
                    <a:lumMod val="75000"/>
                    <a:lumOff val="25000"/>
                  </a:schemeClr>
                </a:solidFill>
              </a:rPr>
              <a:t>目前收运车只有两台车安装好了配置好的摄像头，获取数据量十分有限，</a:t>
            </a:r>
            <a:r>
              <a:rPr lang="en-US" altLang="zh-CN" sz="1200" dirty="0">
                <a:solidFill>
                  <a:schemeClr val="tx1">
                    <a:lumMod val="75000"/>
                    <a:lumOff val="25000"/>
                  </a:schemeClr>
                </a:solidFill>
              </a:rPr>
              <a:t>2</a:t>
            </a:r>
            <a:r>
              <a:rPr lang="zh-CN" altLang="en-US" sz="1200" dirty="0">
                <a:solidFill>
                  <a:schemeClr val="tx1">
                    <a:lumMod val="75000"/>
                    <a:lumOff val="25000"/>
                  </a:schemeClr>
                </a:solidFill>
              </a:rPr>
              <a:t>台车作业时间也只有早上作业，作业时间过短，也没办法收集到下午，傍晚乃至晚上的数据</a:t>
            </a:r>
          </a:p>
        </p:txBody>
      </p:sp>
      <p:sp>
        <p:nvSpPr>
          <p:cNvPr id="8" name="TextBox 7"/>
          <p:cNvSpPr txBox="1"/>
          <p:nvPr/>
        </p:nvSpPr>
        <p:spPr>
          <a:xfrm>
            <a:off x="1507783" y="1405854"/>
            <a:ext cx="1699107" cy="246221"/>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itchFamily="34" charset="-122"/>
                <a:ea typeface="微软雅黑" pitchFamily="34" charset="-122"/>
              </a:defRPr>
            </a:lvl1pPr>
          </a:lstStyle>
          <a:p>
            <a:r>
              <a:rPr lang="en-US" altLang="zh-CN" sz="1600" dirty="0" smtClean="0">
                <a:solidFill>
                  <a:schemeClr val="bg1"/>
                </a:solidFill>
              </a:rPr>
              <a:t>1</a:t>
            </a:r>
            <a:r>
              <a:rPr lang="zh-CN" altLang="en-US" sz="1600" dirty="0" smtClean="0">
                <a:solidFill>
                  <a:schemeClr val="bg1"/>
                </a:solidFill>
              </a:rPr>
              <a:t>、数据问题</a:t>
            </a:r>
            <a:endParaRPr lang="zh-CN" altLang="en-US" sz="1600" dirty="0">
              <a:solidFill>
                <a:schemeClr val="bg1"/>
              </a:solidFill>
            </a:endParaRPr>
          </a:p>
        </p:txBody>
      </p:sp>
      <p:sp>
        <p:nvSpPr>
          <p:cNvPr id="9" name="TextBox 8"/>
          <p:cNvSpPr txBox="1"/>
          <p:nvPr/>
        </p:nvSpPr>
        <p:spPr>
          <a:xfrm>
            <a:off x="1507783" y="3257785"/>
            <a:ext cx="2520280"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路径规划单一：</a:t>
            </a:r>
            <a:r>
              <a:rPr lang="zh-CN" altLang="en-US" sz="1200" dirty="0">
                <a:solidFill>
                  <a:schemeClr val="tx1">
                    <a:lumMod val="75000"/>
                    <a:lumOff val="25000"/>
                  </a:schemeClr>
                </a:solidFill>
              </a:rPr>
              <a:t>行车路径每台车也基本是固定的，会导致数据样本的多态性受到影响</a:t>
            </a:r>
          </a:p>
        </p:txBody>
      </p:sp>
      <p:sp>
        <p:nvSpPr>
          <p:cNvPr id="11" name="流程图: 数据 10"/>
          <p:cNvSpPr/>
          <p:nvPr/>
        </p:nvSpPr>
        <p:spPr>
          <a:xfrm rot="16200000" flipH="1">
            <a:off x="4662761" y="1385211"/>
            <a:ext cx="504055" cy="198774"/>
          </a:xfrm>
          <a:prstGeom prst="flowChartInputOutpu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11"/>
          <p:cNvSpPr/>
          <p:nvPr/>
        </p:nvSpPr>
        <p:spPr>
          <a:xfrm>
            <a:off x="4959418" y="1059582"/>
            <a:ext cx="3024336" cy="3600400"/>
          </a:xfrm>
          <a:prstGeom prst="roundRect">
            <a:avLst>
              <a:gd name="adj" fmla="val 6769"/>
            </a:avLst>
          </a:prstGeom>
          <a:solidFill>
            <a:schemeClr val="accent2"/>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五边形 12"/>
          <p:cNvSpPr/>
          <p:nvPr/>
        </p:nvSpPr>
        <p:spPr>
          <a:xfrm>
            <a:off x="4815402" y="1339079"/>
            <a:ext cx="2584057" cy="397547"/>
          </a:xfrm>
          <a:prstGeom prst="homePlate">
            <a:avLst>
              <a:gd name="adj" fmla="val 33465"/>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TextBox 13"/>
          <p:cNvSpPr txBox="1"/>
          <p:nvPr/>
        </p:nvSpPr>
        <p:spPr>
          <a:xfrm>
            <a:off x="5272735" y="2162398"/>
            <a:ext cx="2520280" cy="500137"/>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环境问题：</a:t>
            </a:r>
            <a:r>
              <a:rPr lang="zh-CN" altLang="en-US" sz="1200" dirty="0" smtClean="0">
                <a:solidFill>
                  <a:schemeClr val="tx1">
                    <a:lumMod val="75000"/>
                    <a:lumOff val="25000"/>
                  </a:schemeClr>
                </a:solidFill>
              </a:rPr>
              <a:t>阴雨天气可能会影响摄像头的拍摄，导致图片模糊，无法检测识别</a:t>
            </a:r>
            <a:endParaRPr lang="en-US" altLang="zh-CN" sz="1200" dirty="0">
              <a:solidFill>
                <a:schemeClr val="tx1">
                  <a:lumMod val="75000"/>
                  <a:lumOff val="25000"/>
                </a:schemeClr>
              </a:solidFill>
            </a:endParaRPr>
          </a:p>
        </p:txBody>
      </p:sp>
      <p:sp>
        <p:nvSpPr>
          <p:cNvPr id="15" name="TextBox 14"/>
          <p:cNvSpPr txBox="1"/>
          <p:nvPr/>
        </p:nvSpPr>
        <p:spPr>
          <a:xfrm>
            <a:off x="5180191" y="1405854"/>
            <a:ext cx="1699107" cy="492443"/>
          </a:xfrm>
          <a:prstGeom prst="rect">
            <a:avLst/>
          </a:prstGeom>
          <a:noFill/>
        </p:spPr>
        <p:txBody>
          <a:bodyPr wrap="square" lIns="0" tIns="0" rIns="0" bIns="0" rtlCol="0">
            <a:spAutoFit/>
          </a:bodyPr>
          <a:lstStyle>
            <a:defPPr>
              <a:defRPr lang="zh-CN"/>
            </a:defPPr>
            <a:lvl1pPr>
              <a:defRPr sz="1400" b="1">
                <a:solidFill>
                  <a:schemeClr val="bg2">
                    <a:lumMod val="60000"/>
                    <a:lumOff val="40000"/>
                  </a:schemeClr>
                </a:solidFill>
                <a:latin typeface="微软雅黑" pitchFamily="34" charset="-122"/>
                <a:ea typeface="微软雅黑" pitchFamily="34" charset="-122"/>
              </a:defRPr>
            </a:lvl1pPr>
          </a:lstStyle>
          <a:p>
            <a:r>
              <a:rPr lang="en-US" altLang="zh-CN" sz="1600" dirty="0" smtClean="0">
                <a:solidFill>
                  <a:schemeClr val="bg1"/>
                </a:solidFill>
              </a:rPr>
              <a:t>2</a:t>
            </a:r>
            <a:r>
              <a:rPr lang="zh-CN" altLang="en-US" sz="1600" dirty="0" smtClean="0">
                <a:solidFill>
                  <a:schemeClr val="bg1"/>
                </a:solidFill>
              </a:rPr>
              <a:t>、其他</a:t>
            </a:r>
            <a:r>
              <a:rPr lang="zh-CN" altLang="zh-CN" sz="1600" dirty="0" smtClean="0">
                <a:solidFill>
                  <a:srgbClr val="FFFFFF"/>
                </a:solidFill>
              </a:rPr>
              <a:t>问题</a:t>
            </a:r>
            <a:endParaRPr lang="zh-CN" altLang="zh-CN" sz="1600" dirty="0">
              <a:solidFill>
                <a:srgbClr val="FFFFFF"/>
              </a:solidFill>
            </a:endParaRPr>
          </a:p>
          <a:p>
            <a:endParaRPr lang="zh-CN" altLang="en-US" sz="1600" dirty="0">
              <a:solidFill>
                <a:schemeClr val="bg1"/>
              </a:solidFill>
            </a:endParaRPr>
          </a:p>
        </p:txBody>
      </p:sp>
      <p:sp>
        <p:nvSpPr>
          <p:cNvPr id="16" name="TextBox 15"/>
          <p:cNvSpPr txBox="1"/>
          <p:nvPr/>
        </p:nvSpPr>
        <p:spPr>
          <a:xfrm>
            <a:off x="5272735" y="3075806"/>
            <a:ext cx="2520280" cy="83356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r>
              <a:rPr lang="zh-CN" altLang="en-US" sz="1200" b="1" dirty="0" smtClean="0">
                <a:solidFill>
                  <a:schemeClr val="tx1">
                    <a:lumMod val="75000"/>
                    <a:lumOff val="25000"/>
                  </a:schemeClr>
                </a:solidFill>
              </a:rPr>
              <a:t>摄像头问题：</a:t>
            </a:r>
            <a:r>
              <a:rPr lang="zh-CN" altLang="en-US" sz="1200" dirty="0">
                <a:solidFill>
                  <a:schemeClr val="tx1">
                    <a:lumMod val="75000"/>
                    <a:lumOff val="25000"/>
                  </a:schemeClr>
                </a:solidFill>
              </a:rPr>
              <a:t>摄像头是</a:t>
            </a:r>
            <a:r>
              <a:rPr lang="en-US" altLang="zh-CN" sz="1200" dirty="0">
                <a:solidFill>
                  <a:schemeClr val="tx1">
                    <a:lumMod val="75000"/>
                    <a:lumOff val="25000"/>
                  </a:schemeClr>
                </a:solidFill>
              </a:rPr>
              <a:t>480p,</a:t>
            </a:r>
            <a:r>
              <a:rPr lang="zh-CN" altLang="en-US" sz="1200" dirty="0">
                <a:solidFill>
                  <a:schemeClr val="tx1">
                    <a:lumMod val="75000"/>
                    <a:lumOff val="25000"/>
                  </a:schemeClr>
                </a:solidFill>
              </a:rPr>
              <a:t>分辨率是是</a:t>
            </a:r>
            <a:r>
              <a:rPr lang="en-US" altLang="zh-CN" sz="1200" dirty="0">
                <a:solidFill>
                  <a:schemeClr val="tx1">
                    <a:lumMod val="75000"/>
                    <a:lumOff val="25000"/>
                  </a:schemeClr>
                </a:solidFill>
              </a:rPr>
              <a:t>352 x288,</a:t>
            </a:r>
            <a:r>
              <a:rPr lang="zh-CN" altLang="en-US" sz="1200" dirty="0">
                <a:solidFill>
                  <a:schemeClr val="tx1">
                    <a:lumMod val="75000"/>
                    <a:lumOff val="25000"/>
                  </a:schemeClr>
                </a:solidFill>
              </a:rPr>
              <a:t>摄像头精度较低，这样获取的视频质量较为模糊，获取图片帧也不够清晰，这样训练时可能会对模型精度造成</a:t>
            </a:r>
            <a:r>
              <a:rPr lang="zh-CN" altLang="en-US" sz="1200" dirty="0" smtClean="0">
                <a:solidFill>
                  <a:schemeClr val="tx1">
                    <a:lumMod val="75000"/>
                    <a:lumOff val="25000"/>
                  </a:schemeClr>
                </a:solidFill>
              </a:rPr>
              <a:t>影响</a:t>
            </a:r>
            <a:endParaRPr lang="en-US" altLang="zh-CN" sz="1200" dirty="0" smtClean="0">
              <a:solidFill>
                <a:schemeClr val="tx1">
                  <a:lumMod val="75000"/>
                  <a:lumOff val="25000"/>
                </a:schemeClr>
              </a:solidFill>
            </a:endParaRPr>
          </a:p>
        </p:txBody>
      </p:sp>
      <p:sp>
        <p:nvSpPr>
          <p:cNvPr id="17" name="TextBox 16"/>
          <p:cNvSpPr txBox="1"/>
          <p:nvPr/>
        </p:nvSpPr>
        <p:spPr>
          <a:xfrm>
            <a:off x="5247450" y="3705101"/>
            <a:ext cx="2520280" cy="166712"/>
          </a:xfrm>
          <a:prstGeom prst="rect">
            <a:avLst/>
          </a:prstGeom>
          <a:noFill/>
        </p:spPr>
        <p:txBody>
          <a:bodyPr wrap="square" lIns="0" tIns="0" rIns="0" bIns="0" rtlCol="0">
            <a:spAutoFit/>
          </a:bodyPr>
          <a:lstStyle>
            <a:defPPr>
              <a:defRPr lang="zh-CN"/>
            </a:defPPr>
            <a:lvl1pPr algn="just">
              <a:lnSpc>
                <a:spcPts val="1300"/>
              </a:lnSpc>
              <a:defRPr sz="1000">
                <a:solidFill>
                  <a:schemeClr val="tx1">
                    <a:lumMod val="65000"/>
                    <a:lumOff val="35000"/>
                  </a:schemeClr>
                </a:solidFill>
                <a:latin typeface="微软雅黑" pitchFamily="34" charset="-122"/>
                <a:ea typeface="微软雅黑" pitchFamily="34" charset="-122"/>
              </a:defRPr>
            </a:lvl1pPr>
          </a:lstStyle>
          <a:p>
            <a:endParaRPr lang="en-US" altLang="zh-CN" sz="1200" dirty="0">
              <a:solidFill>
                <a:schemeClr val="tx1">
                  <a:lumMod val="75000"/>
                  <a:lumOff val="25000"/>
                </a:schemeClr>
              </a:solidFill>
            </a:endParaRPr>
          </a:p>
        </p:txBody>
      </p:sp>
    </p:spTree>
    <p:extLst>
      <p:ext uri="{BB962C8B-B14F-4D97-AF65-F5344CB8AC3E}">
        <p14:creationId xmlns:p14="http://schemas.microsoft.com/office/powerpoint/2010/main" val="2368780514"/>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
                                        </p:tgtEl>
                                        <p:attrNameLst>
                                          <p:attrName>ppt_y</p:attrName>
                                        </p:attrNameLst>
                                      </p:cBhvr>
                                      <p:tavLst>
                                        <p:tav tm="0">
                                          <p:val>
                                            <p:strVal val="#ppt_y"/>
                                          </p:val>
                                        </p:tav>
                                        <p:tav tm="100000">
                                          <p:val>
                                            <p:strVal val="#ppt_y"/>
                                          </p:val>
                                        </p:tav>
                                      </p:tavLst>
                                    </p:anim>
                                    <p:anim calcmode="lin" valueType="num">
                                      <p:cBhvr>
                                        <p:cTn id="9" dur="5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
                                        </p:tgtEl>
                                      </p:cBhvr>
                                    </p:animEffect>
                                  </p:childTnLst>
                                </p:cTn>
                              </p:par>
                              <p:par>
                                <p:cTn id="12" presetID="22" presetClass="entr" presetSubtype="1"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up)">
                                      <p:cBhvr>
                                        <p:cTn id="14" dur="500"/>
                                        <p:tgtEl>
                                          <p:spTgt spid="5"/>
                                        </p:tgtEl>
                                      </p:cBhvr>
                                    </p:animEffect>
                                  </p:childTnLst>
                                </p:cTn>
                              </p:par>
                            </p:childTnLst>
                          </p:cTn>
                        </p:par>
                        <p:par>
                          <p:cTn id="15" fill="hold">
                            <p:stCondLst>
                              <p:cond delay="800"/>
                            </p:stCondLst>
                            <p:childTnLst>
                              <p:par>
                                <p:cTn id="16" presetID="22" presetClass="entr" presetSubtype="2" fill="hold" grpId="0" nodeType="after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right)">
                                      <p:cBhvr>
                                        <p:cTn id="18" dur="500"/>
                                        <p:tgtEl>
                                          <p:spTgt spid="4"/>
                                        </p:tgtEl>
                                      </p:cBhvr>
                                    </p:animEffect>
                                  </p:childTnLst>
                                </p:cTn>
                              </p:par>
                            </p:childTnLst>
                          </p:cTn>
                        </p:par>
                        <p:par>
                          <p:cTn id="19" fill="hold">
                            <p:stCondLst>
                              <p:cond delay="1300"/>
                            </p:stCondLst>
                            <p:childTnLst>
                              <p:par>
                                <p:cTn id="20" presetID="22" presetClass="entr" presetSubtype="8" fill="hold" grpId="0" nodeType="after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par>
                                <p:cTn id="23" presetID="22" presetClass="entr" presetSubtype="8" fill="hold" grpId="0" nodeType="with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wipe(left)">
                                      <p:cBhvr>
                                        <p:cTn id="25" dur="500"/>
                                        <p:tgtEl>
                                          <p:spTgt spid="8"/>
                                        </p:tgtEl>
                                      </p:cBhvr>
                                    </p:animEffect>
                                  </p:childTnLst>
                                </p:cTn>
                              </p:par>
                            </p:childTnLst>
                          </p:cTn>
                        </p:par>
                        <p:par>
                          <p:cTn id="26" fill="hold">
                            <p:stCondLst>
                              <p:cond delay="1800"/>
                            </p:stCondLst>
                            <p:childTnLst>
                              <p:par>
                                <p:cTn id="27" presetID="22" presetClass="entr" presetSubtype="8" fill="hold" grpId="0" nodeType="afterEffect">
                                  <p:stCondLst>
                                    <p:cond delay="0"/>
                                  </p:stCondLst>
                                  <p:childTnLst>
                                    <p:set>
                                      <p:cBhvr>
                                        <p:cTn id="28" dur="1" fill="hold">
                                          <p:stCondLst>
                                            <p:cond delay="0"/>
                                          </p:stCondLst>
                                        </p:cTn>
                                        <p:tgtEl>
                                          <p:spTgt spid="7"/>
                                        </p:tgtEl>
                                        <p:attrNameLst>
                                          <p:attrName>style.visibility</p:attrName>
                                        </p:attrNameLst>
                                      </p:cBhvr>
                                      <p:to>
                                        <p:strVal val="visible"/>
                                      </p:to>
                                    </p:set>
                                    <p:animEffect transition="in" filter="wipe(left)">
                                      <p:cBhvr>
                                        <p:cTn id="29" dur="500"/>
                                        <p:tgtEl>
                                          <p:spTgt spid="7"/>
                                        </p:tgtEl>
                                      </p:cBhvr>
                                    </p:animEffect>
                                  </p:childTnLst>
                                </p:cTn>
                              </p:par>
                              <p:par>
                                <p:cTn id="30" presetID="22" presetClass="entr" presetSubtype="8"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wipe(left)">
                                      <p:cBhvr>
                                        <p:cTn id="32" dur="500"/>
                                        <p:tgtEl>
                                          <p:spTgt spid="9"/>
                                        </p:tgtEl>
                                      </p:cBhvr>
                                    </p:animEffect>
                                  </p:childTnLst>
                                </p:cTn>
                              </p:par>
                            </p:childTnLst>
                          </p:cTn>
                        </p:par>
                        <p:par>
                          <p:cTn id="33" fill="hold">
                            <p:stCondLst>
                              <p:cond delay="2300"/>
                            </p:stCondLst>
                            <p:childTnLst>
                              <p:par>
                                <p:cTn id="34" presetID="22" presetClass="entr" presetSubtype="1" fill="hold" grpId="0" nodeType="after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wipe(up)">
                                      <p:cBhvr>
                                        <p:cTn id="36" dur="500"/>
                                        <p:tgtEl>
                                          <p:spTgt spid="12"/>
                                        </p:tgtEl>
                                      </p:cBhvr>
                                    </p:animEffect>
                                  </p:childTnLst>
                                </p:cTn>
                              </p:par>
                            </p:childTnLst>
                          </p:cTn>
                        </p:par>
                        <p:par>
                          <p:cTn id="37" fill="hold">
                            <p:stCondLst>
                              <p:cond delay="2800"/>
                            </p:stCondLst>
                            <p:childTnLst>
                              <p:par>
                                <p:cTn id="38" presetID="22" presetClass="entr" presetSubtype="2"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wipe(right)">
                                      <p:cBhvr>
                                        <p:cTn id="40" dur="500"/>
                                        <p:tgtEl>
                                          <p:spTgt spid="11"/>
                                        </p:tgtEl>
                                      </p:cBhvr>
                                    </p:animEffect>
                                  </p:childTnLst>
                                </p:cTn>
                              </p:par>
                            </p:childTnLst>
                          </p:cTn>
                        </p:par>
                        <p:par>
                          <p:cTn id="41" fill="hold">
                            <p:stCondLst>
                              <p:cond delay="3300"/>
                            </p:stCondLst>
                            <p:childTnLst>
                              <p:par>
                                <p:cTn id="42" presetID="22" presetClass="entr" presetSubtype="8" fill="hold" grpId="0" nodeType="afterEffect">
                                  <p:stCondLst>
                                    <p:cond delay="0"/>
                                  </p:stCondLst>
                                  <p:childTnLst>
                                    <p:set>
                                      <p:cBhvr>
                                        <p:cTn id="43" dur="1" fill="hold">
                                          <p:stCondLst>
                                            <p:cond delay="0"/>
                                          </p:stCondLst>
                                        </p:cTn>
                                        <p:tgtEl>
                                          <p:spTgt spid="13"/>
                                        </p:tgtEl>
                                        <p:attrNameLst>
                                          <p:attrName>style.visibility</p:attrName>
                                        </p:attrNameLst>
                                      </p:cBhvr>
                                      <p:to>
                                        <p:strVal val="visible"/>
                                      </p:to>
                                    </p:set>
                                    <p:animEffect transition="in" filter="wipe(left)">
                                      <p:cBhvr>
                                        <p:cTn id="44" dur="500"/>
                                        <p:tgtEl>
                                          <p:spTgt spid="13"/>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wipe(left)">
                                      <p:cBhvr>
                                        <p:cTn id="47" dur="500"/>
                                        <p:tgtEl>
                                          <p:spTgt spid="15"/>
                                        </p:tgtEl>
                                      </p:cBhvr>
                                    </p:animEffect>
                                  </p:childTnLst>
                                </p:cTn>
                              </p:par>
                            </p:childTnLst>
                          </p:cTn>
                        </p:par>
                        <p:par>
                          <p:cTn id="48" fill="hold">
                            <p:stCondLst>
                              <p:cond delay="3800"/>
                            </p:stCondLst>
                            <p:childTnLst>
                              <p:par>
                                <p:cTn id="49" presetID="22" presetClass="entr" presetSubtype="8" fill="hold" grpId="0" nodeType="afterEffect">
                                  <p:stCondLst>
                                    <p:cond delay="0"/>
                                  </p:stCondLst>
                                  <p:childTnLst>
                                    <p:set>
                                      <p:cBhvr>
                                        <p:cTn id="50" dur="1" fill="hold">
                                          <p:stCondLst>
                                            <p:cond delay="0"/>
                                          </p:stCondLst>
                                        </p:cTn>
                                        <p:tgtEl>
                                          <p:spTgt spid="14"/>
                                        </p:tgtEl>
                                        <p:attrNameLst>
                                          <p:attrName>style.visibility</p:attrName>
                                        </p:attrNameLst>
                                      </p:cBhvr>
                                      <p:to>
                                        <p:strVal val="visible"/>
                                      </p:to>
                                    </p:set>
                                    <p:animEffect transition="in" filter="wipe(left)">
                                      <p:cBhvr>
                                        <p:cTn id="51" dur="500"/>
                                        <p:tgtEl>
                                          <p:spTgt spid="14"/>
                                        </p:tgtEl>
                                      </p:cBhvr>
                                    </p:animEffect>
                                  </p:childTnLst>
                                </p:cTn>
                              </p:par>
                              <p:par>
                                <p:cTn id="52" presetID="22" presetClass="entr" presetSubtype="8" fill="hold" grpId="0" nodeType="withEffect">
                                  <p:stCondLst>
                                    <p:cond delay="0"/>
                                  </p:stCondLst>
                                  <p:childTnLst>
                                    <p:set>
                                      <p:cBhvr>
                                        <p:cTn id="53" dur="1" fill="hold">
                                          <p:stCondLst>
                                            <p:cond delay="0"/>
                                          </p:stCondLst>
                                        </p:cTn>
                                        <p:tgtEl>
                                          <p:spTgt spid="16"/>
                                        </p:tgtEl>
                                        <p:attrNameLst>
                                          <p:attrName>style.visibility</p:attrName>
                                        </p:attrNameLst>
                                      </p:cBhvr>
                                      <p:to>
                                        <p:strVal val="visible"/>
                                      </p:to>
                                    </p:set>
                                    <p:animEffect transition="in" filter="wipe(left)">
                                      <p:cBhvr>
                                        <p:cTn id="54" dur="500"/>
                                        <p:tgtEl>
                                          <p:spTgt spid="16"/>
                                        </p:tgtEl>
                                      </p:cBhvr>
                                    </p:animEffect>
                                  </p:childTnLst>
                                </p:cTn>
                              </p:par>
                              <p:par>
                                <p:cTn id="55" presetID="22" presetClass="entr" presetSubtype="8" fill="hold" grpId="0" nodeType="withEffect" nodePh="1">
                                  <p:stCondLst>
                                    <p:cond delay="0"/>
                                  </p:stCondLst>
                                  <p:endCondLst>
                                    <p:cond evt="begin" delay="0">
                                      <p:tn val="55"/>
                                    </p:cond>
                                  </p:endCondLst>
                                  <p:childTnLst>
                                    <p:set>
                                      <p:cBhvr>
                                        <p:cTn id="56" dur="1" fill="hold">
                                          <p:stCondLst>
                                            <p:cond delay="0"/>
                                          </p:stCondLst>
                                        </p:cTn>
                                        <p:tgtEl>
                                          <p:spTgt spid="17"/>
                                        </p:tgtEl>
                                        <p:attrNameLst>
                                          <p:attrName>style.visibility</p:attrName>
                                        </p:attrNameLst>
                                      </p:cBhvr>
                                      <p:to>
                                        <p:strVal val="visible"/>
                                      </p:to>
                                    </p:set>
                                    <p:animEffect transition="in" filter="wipe(left)">
                                      <p:cBhvr>
                                        <p:cTn id="5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animBg="1"/>
      <p:bldP spid="5" grpId="0" animBg="1"/>
      <p:bldP spid="6" grpId="0" animBg="1"/>
      <p:bldP spid="7" grpId="0"/>
      <p:bldP spid="8" grpId="0"/>
      <p:bldP spid="9" grpId="0"/>
      <p:bldP spid="11" grpId="0" animBg="1"/>
      <p:bldP spid="12" grpId="0" animBg="1"/>
      <p:bldP spid="13" grpId="0" animBg="1"/>
      <p:bldP spid="14" grpId="0"/>
      <p:bldP spid="15" grpId="0"/>
      <p:bldP spid="16" grpId="0"/>
      <p:bldP spid="1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05</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766876" y="2237094"/>
            <a:ext cx="5050408" cy="623250"/>
          </a:xfrm>
          <a:prstGeom prst="rect">
            <a:avLst/>
          </a:prstGeom>
          <a:noFill/>
        </p:spPr>
        <p:txBody>
          <a:bodyPr wrap="square" lIns="68584" tIns="34291" rIns="68584" bIns="34291" rtlCol="0">
            <a:spAutoFit/>
          </a:bodyPr>
          <a:lstStyle/>
          <a:p>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项目的时间计划</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494755620"/>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项目时间计划</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矩形 1"/>
          <p:cNvSpPr/>
          <p:nvPr/>
        </p:nvSpPr>
        <p:spPr>
          <a:xfrm>
            <a:off x="857880" y="843558"/>
            <a:ext cx="6912768" cy="4031873"/>
          </a:xfrm>
          <a:prstGeom prst="rect">
            <a:avLst/>
          </a:prstGeom>
        </p:spPr>
        <p:txBody>
          <a:bodyPr wrap="square">
            <a:spAutoFit/>
          </a:bodyPr>
          <a:lstStyle/>
          <a:p>
            <a:r>
              <a:rPr lang="en-US" altLang="zh-CN" sz="1600" dirty="0" smtClean="0"/>
              <a:t>1.</a:t>
            </a:r>
            <a:r>
              <a:rPr lang="zh-CN" altLang="en-US" sz="1600" dirty="0"/>
              <a:t>设计阶段：</a:t>
            </a:r>
          </a:p>
          <a:p>
            <a:r>
              <a:rPr lang="en-US" altLang="zh-CN" sz="1600" dirty="0" smtClean="0"/>
              <a:t>        2020</a:t>
            </a:r>
            <a:r>
              <a:rPr lang="zh-CN" altLang="en-US" sz="1600" dirty="0"/>
              <a:t>年</a:t>
            </a:r>
            <a:r>
              <a:rPr lang="en-US" altLang="zh-CN" sz="1600" dirty="0"/>
              <a:t>1</a:t>
            </a:r>
            <a:r>
              <a:rPr lang="zh-CN" altLang="en-US" sz="1600" dirty="0"/>
              <a:t>月</a:t>
            </a:r>
            <a:r>
              <a:rPr lang="en-US" altLang="zh-CN" sz="1600" dirty="0"/>
              <a:t>8</a:t>
            </a:r>
            <a:r>
              <a:rPr lang="zh-CN" altLang="en-US" sz="1600" dirty="0"/>
              <a:t>日</a:t>
            </a:r>
            <a:r>
              <a:rPr lang="en-US" altLang="zh-CN" sz="1600" dirty="0"/>
              <a:t>——2020</a:t>
            </a:r>
            <a:r>
              <a:rPr lang="zh-CN" altLang="en-US" sz="1600" dirty="0"/>
              <a:t>年</a:t>
            </a:r>
            <a:r>
              <a:rPr lang="en-US" altLang="zh-CN" sz="1600" dirty="0"/>
              <a:t>2</a:t>
            </a:r>
            <a:r>
              <a:rPr lang="zh-CN" altLang="en-US" sz="1600" dirty="0"/>
              <a:t>月</a:t>
            </a:r>
            <a:r>
              <a:rPr lang="en-US" altLang="zh-CN" sz="1600" dirty="0"/>
              <a:t>17</a:t>
            </a:r>
            <a:r>
              <a:rPr lang="zh-CN" altLang="en-US" sz="1600" dirty="0"/>
              <a:t>日，确定开发环境以及开发框架；概要设计，撰写概要设计文档</a:t>
            </a:r>
          </a:p>
          <a:p>
            <a:r>
              <a:rPr lang="en-US" altLang="zh-CN" sz="1600" dirty="0"/>
              <a:t>2</a:t>
            </a:r>
            <a:r>
              <a:rPr lang="en-US" altLang="zh-CN" sz="1600" dirty="0" smtClean="0"/>
              <a:t>.</a:t>
            </a:r>
            <a:r>
              <a:rPr lang="zh-CN" altLang="en-US" sz="1600" dirty="0"/>
              <a:t>开发阶段：</a:t>
            </a:r>
          </a:p>
          <a:p>
            <a:r>
              <a:rPr lang="zh-CN" altLang="en-US" sz="1600" dirty="0"/>
              <a:t>    </a:t>
            </a:r>
            <a:r>
              <a:rPr lang="en-US" altLang="zh-CN" sz="1600" dirty="0"/>
              <a:t>2020</a:t>
            </a:r>
            <a:r>
              <a:rPr lang="zh-CN" altLang="en-US" sz="1600" dirty="0"/>
              <a:t>年</a:t>
            </a:r>
            <a:r>
              <a:rPr lang="en-US" altLang="zh-CN" sz="1600" dirty="0"/>
              <a:t>2</a:t>
            </a:r>
            <a:r>
              <a:rPr lang="zh-CN" altLang="en-US" sz="1600" dirty="0"/>
              <a:t>月</a:t>
            </a:r>
            <a:r>
              <a:rPr lang="en-US" altLang="zh-CN" sz="1600" dirty="0"/>
              <a:t>18</a:t>
            </a:r>
            <a:r>
              <a:rPr lang="zh-CN" altLang="en-US" sz="1600" dirty="0"/>
              <a:t>日</a:t>
            </a:r>
            <a:r>
              <a:rPr lang="en-US" altLang="zh-CN" sz="1600" dirty="0"/>
              <a:t>——2020</a:t>
            </a:r>
            <a:r>
              <a:rPr lang="zh-CN" altLang="en-US" sz="1600" dirty="0"/>
              <a:t>年</a:t>
            </a:r>
            <a:r>
              <a:rPr lang="en-US" altLang="zh-CN" sz="1600" dirty="0"/>
              <a:t>02</a:t>
            </a:r>
            <a:r>
              <a:rPr lang="zh-CN" altLang="en-US" sz="1600" dirty="0"/>
              <a:t>月</a:t>
            </a:r>
            <a:r>
              <a:rPr lang="en-US" altLang="zh-CN" sz="1600" dirty="0"/>
              <a:t>30</a:t>
            </a:r>
            <a:r>
              <a:rPr lang="zh-CN" altLang="en-US" sz="1600" dirty="0"/>
              <a:t>日，界面原型设计，对界面风格进行统一性讨论，进行界面原型设计开发工作；    </a:t>
            </a:r>
          </a:p>
          <a:p>
            <a:r>
              <a:rPr lang="en-US" altLang="zh-CN" sz="1600" dirty="0" smtClean="0"/>
              <a:t>        2020</a:t>
            </a:r>
            <a:r>
              <a:rPr lang="zh-CN" altLang="en-US" sz="1600" dirty="0"/>
              <a:t>年</a:t>
            </a:r>
            <a:r>
              <a:rPr lang="en-US" altLang="zh-CN" sz="1600" dirty="0"/>
              <a:t>3</a:t>
            </a:r>
            <a:r>
              <a:rPr lang="zh-CN" altLang="en-US" sz="1600" dirty="0"/>
              <a:t>月</a:t>
            </a:r>
            <a:r>
              <a:rPr lang="en-US" altLang="zh-CN" sz="1600" dirty="0"/>
              <a:t>1</a:t>
            </a:r>
            <a:r>
              <a:rPr lang="zh-CN" altLang="en-US" sz="1600" dirty="0"/>
              <a:t>日</a:t>
            </a:r>
            <a:r>
              <a:rPr lang="en-US" altLang="zh-CN" sz="1600" dirty="0"/>
              <a:t>——2020</a:t>
            </a:r>
            <a:r>
              <a:rPr lang="zh-CN" altLang="en-US" sz="1600" dirty="0"/>
              <a:t>年</a:t>
            </a:r>
            <a:r>
              <a:rPr lang="en-US" altLang="zh-CN" sz="1600" dirty="0"/>
              <a:t>3</a:t>
            </a:r>
            <a:r>
              <a:rPr lang="zh-CN" altLang="en-US" sz="1600" dirty="0"/>
              <a:t>月</a:t>
            </a:r>
            <a:r>
              <a:rPr lang="en-US" altLang="zh-CN" sz="1600" dirty="0"/>
              <a:t>10</a:t>
            </a:r>
            <a:r>
              <a:rPr lang="zh-CN" altLang="en-US" sz="1600" dirty="0"/>
              <a:t>日，数据库设计，明确数据库开发环境，提交数据库设计文档和数据库建表脚本；    </a:t>
            </a:r>
          </a:p>
          <a:p>
            <a:r>
              <a:rPr lang="en-US" altLang="zh-CN" sz="1600" dirty="0" smtClean="0"/>
              <a:t>        2020</a:t>
            </a:r>
            <a:r>
              <a:rPr lang="zh-CN" altLang="en-US" sz="1600" dirty="0"/>
              <a:t>年</a:t>
            </a:r>
            <a:r>
              <a:rPr lang="en-US" altLang="zh-CN" sz="1600" dirty="0"/>
              <a:t>3</a:t>
            </a:r>
            <a:r>
              <a:rPr lang="zh-CN" altLang="en-US" sz="1600" dirty="0"/>
              <a:t>月</a:t>
            </a:r>
            <a:r>
              <a:rPr lang="en-US" altLang="zh-CN" sz="1600" dirty="0"/>
              <a:t>11</a:t>
            </a:r>
            <a:r>
              <a:rPr lang="zh-CN" altLang="en-US" sz="1600" dirty="0"/>
              <a:t>日</a:t>
            </a:r>
            <a:r>
              <a:rPr lang="en-US" altLang="zh-CN" sz="1600" dirty="0"/>
              <a:t>——2020</a:t>
            </a:r>
            <a:r>
              <a:rPr lang="zh-CN" altLang="en-US" sz="1600" dirty="0"/>
              <a:t>年</a:t>
            </a:r>
            <a:r>
              <a:rPr lang="en-US" altLang="zh-CN" sz="1600" dirty="0"/>
              <a:t>4</a:t>
            </a:r>
            <a:r>
              <a:rPr lang="zh-CN" altLang="en-US" sz="1600" dirty="0"/>
              <a:t>月</a:t>
            </a:r>
            <a:r>
              <a:rPr lang="en-US" altLang="zh-CN" sz="1600" dirty="0"/>
              <a:t>15</a:t>
            </a:r>
            <a:r>
              <a:rPr lang="zh-CN" altLang="en-US" sz="1600" dirty="0"/>
              <a:t>日，后台代码开发，根据需求文档和设计文档，在界面原型的基础上实现后台业务逻辑；   </a:t>
            </a:r>
          </a:p>
          <a:p>
            <a:r>
              <a:rPr lang="en-US" altLang="zh-CN" sz="1600" dirty="0" smtClean="0"/>
              <a:t>        2020</a:t>
            </a:r>
            <a:r>
              <a:rPr lang="zh-CN" altLang="en-US" sz="1600" dirty="0"/>
              <a:t>年</a:t>
            </a:r>
            <a:r>
              <a:rPr lang="en-US" altLang="zh-CN" sz="1600" dirty="0"/>
              <a:t>4</a:t>
            </a:r>
            <a:r>
              <a:rPr lang="zh-CN" altLang="en-US" sz="1600" dirty="0"/>
              <a:t>月</a:t>
            </a:r>
            <a:r>
              <a:rPr lang="en-US" altLang="zh-CN" sz="1600" dirty="0"/>
              <a:t>16</a:t>
            </a:r>
            <a:r>
              <a:rPr lang="zh-CN" altLang="en-US" sz="1600" dirty="0"/>
              <a:t>日</a:t>
            </a:r>
            <a:r>
              <a:rPr lang="en-US" altLang="zh-CN" sz="1600" dirty="0"/>
              <a:t>——2020</a:t>
            </a:r>
            <a:r>
              <a:rPr lang="zh-CN" altLang="en-US" sz="1600" dirty="0"/>
              <a:t>年</a:t>
            </a:r>
            <a:r>
              <a:rPr lang="en-US" altLang="zh-CN" sz="1600" dirty="0"/>
              <a:t>4</a:t>
            </a:r>
            <a:r>
              <a:rPr lang="zh-CN" altLang="en-US" sz="1600" dirty="0"/>
              <a:t>月</a:t>
            </a:r>
            <a:r>
              <a:rPr lang="en-US" altLang="zh-CN" sz="1600" dirty="0"/>
              <a:t>25</a:t>
            </a:r>
            <a:r>
              <a:rPr lang="zh-CN" altLang="en-US" sz="1600" dirty="0"/>
              <a:t>日， 系统集成：进行系统集成测试；</a:t>
            </a:r>
          </a:p>
          <a:p>
            <a:r>
              <a:rPr lang="en-US" altLang="zh-CN" sz="1600" dirty="0"/>
              <a:t>3</a:t>
            </a:r>
            <a:r>
              <a:rPr lang="en-US" altLang="zh-CN" sz="1600" dirty="0" smtClean="0"/>
              <a:t>.</a:t>
            </a:r>
            <a:r>
              <a:rPr lang="zh-CN" altLang="en-US" sz="1600" dirty="0"/>
              <a:t>系统测试与部署阶段：</a:t>
            </a:r>
          </a:p>
          <a:p>
            <a:r>
              <a:rPr lang="en-US" altLang="zh-CN" sz="1600" dirty="0" smtClean="0"/>
              <a:t>        2020</a:t>
            </a:r>
            <a:r>
              <a:rPr lang="zh-CN" altLang="en-US" sz="1600" dirty="0"/>
              <a:t>年</a:t>
            </a:r>
            <a:r>
              <a:rPr lang="en-US" altLang="zh-CN" sz="1600" dirty="0"/>
              <a:t>5</a:t>
            </a:r>
            <a:r>
              <a:rPr lang="zh-CN" altLang="en-US" sz="1600" dirty="0"/>
              <a:t>月</a:t>
            </a:r>
            <a:r>
              <a:rPr lang="en-US" altLang="zh-CN" sz="1600" dirty="0"/>
              <a:t>1</a:t>
            </a:r>
            <a:r>
              <a:rPr lang="zh-CN" altLang="en-US" sz="1600" dirty="0"/>
              <a:t>日</a:t>
            </a:r>
            <a:r>
              <a:rPr lang="en-US" altLang="zh-CN" sz="1600" dirty="0"/>
              <a:t>——2020</a:t>
            </a:r>
            <a:r>
              <a:rPr lang="zh-CN" altLang="en-US" sz="1600" dirty="0"/>
              <a:t>年</a:t>
            </a:r>
            <a:r>
              <a:rPr lang="en-US" altLang="zh-CN" sz="1600" dirty="0"/>
              <a:t>5</a:t>
            </a:r>
            <a:r>
              <a:rPr lang="zh-CN" altLang="en-US" sz="1600" dirty="0"/>
              <a:t>月</a:t>
            </a:r>
            <a:r>
              <a:rPr lang="en-US" altLang="zh-CN" sz="1600" dirty="0"/>
              <a:t>10</a:t>
            </a:r>
            <a:r>
              <a:rPr lang="zh-CN" altLang="en-US" sz="1600" dirty="0"/>
              <a:t>日，测试阶段：进行系统测试，编写测试用例和功能演示流程；</a:t>
            </a:r>
          </a:p>
          <a:p>
            <a:r>
              <a:rPr lang="en-US" altLang="zh-CN" sz="1600" dirty="0" smtClean="0"/>
              <a:t>        2020</a:t>
            </a:r>
            <a:r>
              <a:rPr lang="zh-CN" altLang="en-US" sz="1600" dirty="0"/>
              <a:t>年</a:t>
            </a:r>
            <a:r>
              <a:rPr lang="en-US" altLang="zh-CN" sz="1600" dirty="0"/>
              <a:t>5</a:t>
            </a:r>
            <a:r>
              <a:rPr lang="zh-CN" altLang="en-US" sz="1600" dirty="0"/>
              <a:t>月</a:t>
            </a:r>
            <a:r>
              <a:rPr lang="en-US" altLang="zh-CN" sz="1600" dirty="0"/>
              <a:t>11</a:t>
            </a:r>
            <a:r>
              <a:rPr lang="zh-CN" altLang="en-US" sz="1600" dirty="0"/>
              <a:t>日</a:t>
            </a:r>
            <a:r>
              <a:rPr lang="en-US" altLang="zh-CN" sz="1600" dirty="0"/>
              <a:t>——2020</a:t>
            </a:r>
            <a:r>
              <a:rPr lang="zh-CN" altLang="en-US" sz="1600" dirty="0"/>
              <a:t>年</a:t>
            </a:r>
            <a:r>
              <a:rPr lang="en-US" altLang="zh-CN" sz="1600" dirty="0"/>
              <a:t>5</a:t>
            </a:r>
            <a:r>
              <a:rPr lang="zh-CN" altLang="en-US" sz="1600" dirty="0"/>
              <a:t>月</a:t>
            </a:r>
            <a:r>
              <a:rPr lang="en-US" altLang="zh-CN" sz="1600" dirty="0"/>
              <a:t>15</a:t>
            </a:r>
            <a:r>
              <a:rPr lang="zh-CN" altLang="en-US" sz="1600" dirty="0"/>
              <a:t>日，系统试运行，系统部署试运行和优化；</a:t>
            </a:r>
          </a:p>
        </p:txBody>
      </p:sp>
    </p:spTree>
    <p:extLst>
      <p:ext uri="{BB962C8B-B14F-4D97-AF65-F5344CB8AC3E}">
        <p14:creationId xmlns:p14="http://schemas.microsoft.com/office/powerpoint/2010/main" val="3089183033"/>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6"/>
                                        </p:tgtEl>
                                        <p:attrNameLst>
                                          <p:attrName>ppt_y</p:attrName>
                                        </p:attrNameLst>
                                      </p:cBhvr>
                                      <p:tavLst>
                                        <p:tav tm="0">
                                          <p:val>
                                            <p:strVal val="#ppt_y"/>
                                          </p:val>
                                        </p:tav>
                                        <p:tav tm="100000">
                                          <p:val>
                                            <p:strVal val="#ppt_y"/>
                                          </p:val>
                                        </p:tav>
                                      </p:tavLst>
                                    </p:anim>
                                    <p:anim calcmode="lin" valueType="num">
                                      <p:cBhvr>
                                        <p:cTn id="9" dur="500" fill="hold"/>
                                        <p:tgtEl>
                                          <p:spTgt spid="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0"/>
            <a:ext cx="9144001" cy="5143500"/>
          </a:xfrm>
          <a:prstGeom prst="rect">
            <a:avLst/>
          </a:prstGeom>
        </p:spPr>
      </p:pic>
      <p:sp>
        <p:nvSpPr>
          <p:cNvPr id="11" name="Rectangle 3"/>
          <p:cNvSpPr txBox="1">
            <a:spLocks noChangeArrowheads="1"/>
          </p:cNvSpPr>
          <p:nvPr/>
        </p:nvSpPr>
        <p:spPr>
          <a:xfrm>
            <a:off x="3491880" y="1901035"/>
            <a:ext cx="5141491" cy="502444"/>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lang="zh-CN" altLang="en-US" sz="3200" b="1" dirty="0">
                <a:solidFill>
                  <a:schemeClr val="accent1"/>
                </a:solidFill>
                <a:latin typeface="微软雅黑" panose="020B0503020204020204" pitchFamily="34" charset="-122"/>
                <a:ea typeface="微软雅黑" panose="020B0503020204020204" pitchFamily="34" charset="-122"/>
              </a:rPr>
              <a:t>汇报完毕 感谢观看</a:t>
            </a:r>
          </a:p>
        </p:txBody>
      </p:sp>
      <p:sp>
        <p:nvSpPr>
          <p:cNvPr id="12" name="Rectangle 4"/>
          <p:cNvSpPr txBox="1">
            <a:spLocks noChangeArrowheads="1"/>
          </p:cNvSpPr>
          <p:nvPr/>
        </p:nvSpPr>
        <p:spPr>
          <a:xfrm>
            <a:off x="3826314" y="2569318"/>
            <a:ext cx="4807056" cy="322659"/>
          </a:xfrm>
          <a:prstGeom prst="rect">
            <a:avLst/>
          </a:prstGeom>
        </p:spPr>
        <p:txBody>
          <a:bodyPr vert="horz" lIns="91440" tIns="45720" rIns="91440" bIns="45720" rtlCol="0" anchor="ctr">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a:buNone/>
            </a:pPr>
            <a:endPar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cxnSp>
        <p:nvCxnSpPr>
          <p:cNvPr id="13" name="直接连接符 5"/>
          <p:cNvCxnSpPr>
            <a:cxnSpLocks noChangeShapeType="1"/>
          </p:cNvCxnSpPr>
          <p:nvPr/>
        </p:nvCxnSpPr>
        <p:spPr bwMode="auto">
          <a:xfrm flipH="1">
            <a:off x="3923928" y="2486603"/>
            <a:ext cx="4617801" cy="0"/>
          </a:xfrm>
          <a:prstGeom prst="line">
            <a:avLst/>
          </a:prstGeom>
          <a:noFill/>
          <a:ln w="12700">
            <a:solidFill>
              <a:schemeClr val="accent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
        <p:nvSpPr>
          <p:cNvPr id="14" name="矩形 9"/>
          <p:cNvSpPr>
            <a:spLocks noChangeArrowheads="1"/>
          </p:cNvSpPr>
          <p:nvPr/>
        </p:nvSpPr>
        <p:spPr bwMode="auto">
          <a:xfrm>
            <a:off x="8727444" y="1898129"/>
            <a:ext cx="416556" cy="1609725"/>
          </a:xfrm>
          <a:prstGeom prst="rect">
            <a:avLst/>
          </a:prstGeom>
          <a:solidFill>
            <a:schemeClr val="accent1"/>
          </a:solidFill>
          <a:ln>
            <a:noFill/>
          </a:ln>
        </p:spPr>
        <p:txBody>
          <a:bodyPr lIns="68557" tIns="34279" rIns="68557" bIns="34279"/>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eaLnBrk="1" hangingPunct="1"/>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8120850" y="3071925"/>
            <a:ext cx="432048" cy="432834"/>
            <a:chOff x="6084168" y="1274820"/>
            <a:chExt cx="432048" cy="432834"/>
          </a:xfrm>
        </p:grpSpPr>
        <p:sp>
          <p:nvSpPr>
            <p:cNvPr id="2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7" name="组合 26"/>
          <p:cNvGrpSpPr/>
          <p:nvPr/>
        </p:nvGrpSpPr>
        <p:grpSpPr>
          <a:xfrm>
            <a:off x="6824706" y="3072318"/>
            <a:ext cx="432048" cy="432048"/>
            <a:chOff x="4788024" y="1275213"/>
            <a:chExt cx="432048" cy="432048"/>
          </a:xfrm>
        </p:grpSpPr>
        <p:sp>
          <p:nvSpPr>
            <p:cNvPr id="2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0" name="组合 29"/>
          <p:cNvGrpSpPr/>
          <p:nvPr/>
        </p:nvGrpSpPr>
        <p:grpSpPr>
          <a:xfrm>
            <a:off x="7472778" y="3071925"/>
            <a:ext cx="432833" cy="432834"/>
            <a:chOff x="5436096" y="1274820"/>
            <a:chExt cx="432833" cy="432834"/>
          </a:xfrm>
        </p:grpSpPr>
        <p:sp>
          <p:nvSpPr>
            <p:cNvPr id="3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3" name="组合 32"/>
          <p:cNvGrpSpPr/>
          <p:nvPr/>
        </p:nvGrpSpPr>
        <p:grpSpPr>
          <a:xfrm>
            <a:off x="5528562" y="3071925"/>
            <a:ext cx="432833" cy="432834"/>
            <a:chOff x="3491880" y="1274820"/>
            <a:chExt cx="432833" cy="432834"/>
          </a:xfrm>
        </p:grpSpPr>
        <p:sp>
          <p:nvSpPr>
            <p:cNvPr id="34"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5"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6" name="组合 35"/>
          <p:cNvGrpSpPr/>
          <p:nvPr/>
        </p:nvGrpSpPr>
        <p:grpSpPr>
          <a:xfrm>
            <a:off x="6176634" y="3071925"/>
            <a:ext cx="432833" cy="432834"/>
            <a:chOff x="4139952" y="1274820"/>
            <a:chExt cx="432833" cy="432834"/>
          </a:xfrm>
        </p:grpSpPr>
        <p:sp>
          <p:nvSpPr>
            <p:cNvPr id="37"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8"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2247385916"/>
      </p:ext>
    </p:extLst>
  </p:cSld>
  <p:clrMapOvr>
    <a:masterClrMapping/>
  </p:clrMapOvr>
  <mc:AlternateContent xmlns:mc="http://schemas.openxmlformats.org/markup-compatibility/2006" xmlns:p14="http://schemas.microsoft.com/office/powerpoint/2010/main">
    <mc:Choice Requires="p14">
      <p:transition spd="slow" p14:dur="120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right)">
                                      <p:cBhvr>
                                        <p:cTn id="7" dur="500"/>
                                        <p:tgtEl>
                                          <p:spTgt spid="14"/>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11"/>
                                        </p:tgtEl>
                                        <p:attrNameLst>
                                          <p:attrName>style.visibility</p:attrName>
                                        </p:attrNameLst>
                                      </p:cBhvr>
                                      <p:to>
                                        <p:strVal val="visible"/>
                                      </p:to>
                                    </p:set>
                                    <p:anim calcmode="lin" valueType="num">
                                      <p:cBhvr>
                                        <p:cTn id="11" dur="500" fill="hold"/>
                                        <p:tgtEl>
                                          <p:spTgt spid="11"/>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11"/>
                                        </p:tgtEl>
                                        <p:attrNameLst>
                                          <p:attrName>ppt_y</p:attrName>
                                        </p:attrNameLst>
                                      </p:cBhvr>
                                      <p:tavLst>
                                        <p:tav tm="0">
                                          <p:val>
                                            <p:strVal val="#ppt_y"/>
                                          </p:val>
                                        </p:tav>
                                        <p:tav tm="100000">
                                          <p:val>
                                            <p:strVal val="#ppt_y"/>
                                          </p:val>
                                        </p:tav>
                                      </p:tavLst>
                                    </p:anim>
                                    <p:anim calcmode="lin" valueType="num">
                                      <p:cBhvr>
                                        <p:cTn id="13" dur="500" fill="hold"/>
                                        <p:tgtEl>
                                          <p:spTgt spid="11"/>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11"/>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11"/>
                                        </p:tgtEl>
                                      </p:cBhvr>
                                    </p:animEffect>
                                  </p:childTnLst>
                                </p:cTn>
                              </p:par>
                            </p:childTnLst>
                          </p:cTn>
                        </p:par>
                        <p:par>
                          <p:cTn id="16" fill="hold">
                            <p:stCondLst>
                              <p:cond delay="1350"/>
                            </p:stCondLst>
                            <p:childTnLst>
                              <p:par>
                                <p:cTn id="17" presetID="22" presetClass="entr" presetSubtype="2" fill="hold" nodeType="after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wipe(right)">
                                      <p:cBhvr>
                                        <p:cTn id="19" dur="1000"/>
                                        <p:tgtEl>
                                          <p:spTgt spid="13"/>
                                        </p:tgtEl>
                                      </p:cBhvr>
                                    </p:animEffect>
                                  </p:childTnLst>
                                </p:cTn>
                              </p:par>
                            </p:childTnLst>
                          </p:cTn>
                        </p:par>
                        <p:par>
                          <p:cTn id="20" fill="hold">
                            <p:stCondLst>
                              <p:cond delay="2350"/>
                            </p:stCondLst>
                            <p:childTnLst>
                              <p:par>
                                <p:cTn id="21" presetID="53" presetClass="entr" presetSubtype="16" fill="hold" grpId="0" nodeType="afterEffect" nodePh="1">
                                  <p:stCondLst>
                                    <p:cond delay="0"/>
                                  </p:stCondLst>
                                  <p:endCondLst>
                                    <p:cond evt="begin" delay="0">
                                      <p:tn val="21"/>
                                    </p:cond>
                                  </p:endCondLst>
                                  <p:iterate type="lt">
                                    <p:tmPct val="7000"/>
                                  </p:iterate>
                                  <p:childTnLst>
                                    <p:set>
                                      <p:cBhvr>
                                        <p:cTn id="22" dur="1" fill="hold">
                                          <p:stCondLst>
                                            <p:cond delay="0"/>
                                          </p:stCondLst>
                                        </p:cTn>
                                        <p:tgtEl>
                                          <p:spTgt spid="12"/>
                                        </p:tgtEl>
                                        <p:attrNameLst>
                                          <p:attrName>style.visibility</p:attrName>
                                        </p:attrNameLst>
                                      </p:cBhvr>
                                      <p:to>
                                        <p:strVal val="visible"/>
                                      </p:to>
                                    </p:set>
                                    <p:anim calcmode="lin" valueType="num">
                                      <p:cBhvr>
                                        <p:cTn id="23" dur="500" fill="hold"/>
                                        <p:tgtEl>
                                          <p:spTgt spid="12"/>
                                        </p:tgtEl>
                                        <p:attrNameLst>
                                          <p:attrName>ppt_w</p:attrName>
                                        </p:attrNameLst>
                                      </p:cBhvr>
                                      <p:tavLst>
                                        <p:tav tm="0">
                                          <p:val>
                                            <p:fltVal val="0"/>
                                          </p:val>
                                        </p:tav>
                                        <p:tav tm="100000">
                                          <p:val>
                                            <p:strVal val="#ppt_w"/>
                                          </p:val>
                                        </p:tav>
                                      </p:tavLst>
                                    </p:anim>
                                    <p:anim calcmode="lin" valueType="num">
                                      <p:cBhvr>
                                        <p:cTn id="24" dur="500" fill="hold"/>
                                        <p:tgtEl>
                                          <p:spTgt spid="12"/>
                                        </p:tgtEl>
                                        <p:attrNameLst>
                                          <p:attrName>ppt_h</p:attrName>
                                        </p:attrNameLst>
                                      </p:cBhvr>
                                      <p:tavLst>
                                        <p:tav tm="0">
                                          <p:val>
                                            <p:fltVal val="0"/>
                                          </p:val>
                                        </p:tav>
                                        <p:tav tm="100000">
                                          <p:val>
                                            <p:strVal val="#ppt_h"/>
                                          </p:val>
                                        </p:tav>
                                      </p:tavLst>
                                    </p:anim>
                                    <p:animEffect transition="in" filter="fade">
                                      <p:cBhvr>
                                        <p:cTn id="25" dur="500"/>
                                        <p:tgtEl>
                                          <p:spTgt spid="12"/>
                                        </p:tgtEl>
                                      </p:cBhvr>
                                    </p:animEffect>
                                  </p:childTnLst>
                                </p:cTn>
                              </p:par>
                            </p:childTnLst>
                          </p:cTn>
                        </p:par>
                        <p:par>
                          <p:cTn id="26" fill="hold">
                            <p:stCondLst>
                              <p:cond delay="3655"/>
                            </p:stCondLst>
                            <p:childTnLst>
                              <p:par>
                                <p:cTn id="27" presetID="53" presetClass="entr" presetSubtype="16" fill="hold" nodeType="after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500" fill="hold"/>
                                        <p:tgtEl>
                                          <p:spTgt spid="33"/>
                                        </p:tgtEl>
                                        <p:attrNameLst>
                                          <p:attrName>ppt_w</p:attrName>
                                        </p:attrNameLst>
                                      </p:cBhvr>
                                      <p:tavLst>
                                        <p:tav tm="0">
                                          <p:val>
                                            <p:fltVal val="0"/>
                                          </p:val>
                                        </p:tav>
                                        <p:tav tm="100000">
                                          <p:val>
                                            <p:strVal val="#ppt_w"/>
                                          </p:val>
                                        </p:tav>
                                      </p:tavLst>
                                    </p:anim>
                                    <p:anim calcmode="lin" valueType="num">
                                      <p:cBhvr>
                                        <p:cTn id="30" dur="500" fill="hold"/>
                                        <p:tgtEl>
                                          <p:spTgt spid="33"/>
                                        </p:tgtEl>
                                        <p:attrNameLst>
                                          <p:attrName>ppt_h</p:attrName>
                                        </p:attrNameLst>
                                      </p:cBhvr>
                                      <p:tavLst>
                                        <p:tav tm="0">
                                          <p:val>
                                            <p:fltVal val="0"/>
                                          </p:val>
                                        </p:tav>
                                        <p:tav tm="100000">
                                          <p:val>
                                            <p:strVal val="#ppt_h"/>
                                          </p:val>
                                        </p:tav>
                                      </p:tavLst>
                                    </p:anim>
                                    <p:animEffect transition="in" filter="fade">
                                      <p:cBhvr>
                                        <p:cTn id="31" dur="500"/>
                                        <p:tgtEl>
                                          <p:spTgt spid="33"/>
                                        </p:tgtEl>
                                      </p:cBhvr>
                                    </p:animEffect>
                                  </p:childTnLst>
                                </p:cTn>
                              </p:par>
                              <p:par>
                                <p:cTn id="32" presetID="53" presetClass="entr" presetSubtype="16" fill="hold" nodeType="withEffect">
                                  <p:stCondLst>
                                    <p:cond delay="200"/>
                                  </p:stCondLst>
                                  <p:childTnLst>
                                    <p:set>
                                      <p:cBhvr>
                                        <p:cTn id="33" dur="1" fill="hold">
                                          <p:stCondLst>
                                            <p:cond delay="0"/>
                                          </p:stCondLst>
                                        </p:cTn>
                                        <p:tgtEl>
                                          <p:spTgt spid="36"/>
                                        </p:tgtEl>
                                        <p:attrNameLst>
                                          <p:attrName>style.visibility</p:attrName>
                                        </p:attrNameLst>
                                      </p:cBhvr>
                                      <p:to>
                                        <p:strVal val="visible"/>
                                      </p:to>
                                    </p:set>
                                    <p:anim calcmode="lin" valueType="num">
                                      <p:cBhvr>
                                        <p:cTn id="34" dur="500" fill="hold"/>
                                        <p:tgtEl>
                                          <p:spTgt spid="36"/>
                                        </p:tgtEl>
                                        <p:attrNameLst>
                                          <p:attrName>ppt_w</p:attrName>
                                        </p:attrNameLst>
                                      </p:cBhvr>
                                      <p:tavLst>
                                        <p:tav tm="0">
                                          <p:val>
                                            <p:fltVal val="0"/>
                                          </p:val>
                                        </p:tav>
                                        <p:tav tm="100000">
                                          <p:val>
                                            <p:strVal val="#ppt_w"/>
                                          </p:val>
                                        </p:tav>
                                      </p:tavLst>
                                    </p:anim>
                                    <p:anim calcmode="lin" valueType="num">
                                      <p:cBhvr>
                                        <p:cTn id="35" dur="500" fill="hold"/>
                                        <p:tgtEl>
                                          <p:spTgt spid="36"/>
                                        </p:tgtEl>
                                        <p:attrNameLst>
                                          <p:attrName>ppt_h</p:attrName>
                                        </p:attrNameLst>
                                      </p:cBhvr>
                                      <p:tavLst>
                                        <p:tav tm="0">
                                          <p:val>
                                            <p:fltVal val="0"/>
                                          </p:val>
                                        </p:tav>
                                        <p:tav tm="100000">
                                          <p:val>
                                            <p:strVal val="#ppt_h"/>
                                          </p:val>
                                        </p:tav>
                                      </p:tavLst>
                                    </p:anim>
                                    <p:animEffect transition="in" filter="fade">
                                      <p:cBhvr>
                                        <p:cTn id="36" dur="500"/>
                                        <p:tgtEl>
                                          <p:spTgt spid="36"/>
                                        </p:tgtEl>
                                      </p:cBhvr>
                                    </p:animEffect>
                                  </p:childTnLst>
                                </p:cTn>
                              </p:par>
                              <p:par>
                                <p:cTn id="37" presetID="53" presetClass="entr" presetSubtype="16" fill="hold" nodeType="withEffect">
                                  <p:stCondLst>
                                    <p:cond delay="400"/>
                                  </p:stCondLst>
                                  <p:childTnLst>
                                    <p:set>
                                      <p:cBhvr>
                                        <p:cTn id="38" dur="1" fill="hold">
                                          <p:stCondLst>
                                            <p:cond delay="0"/>
                                          </p:stCondLst>
                                        </p:cTn>
                                        <p:tgtEl>
                                          <p:spTgt spid="27"/>
                                        </p:tgtEl>
                                        <p:attrNameLst>
                                          <p:attrName>style.visibility</p:attrName>
                                        </p:attrNameLst>
                                      </p:cBhvr>
                                      <p:to>
                                        <p:strVal val="visible"/>
                                      </p:to>
                                    </p:set>
                                    <p:anim calcmode="lin" valueType="num">
                                      <p:cBhvr>
                                        <p:cTn id="39" dur="500" fill="hold"/>
                                        <p:tgtEl>
                                          <p:spTgt spid="27"/>
                                        </p:tgtEl>
                                        <p:attrNameLst>
                                          <p:attrName>ppt_w</p:attrName>
                                        </p:attrNameLst>
                                      </p:cBhvr>
                                      <p:tavLst>
                                        <p:tav tm="0">
                                          <p:val>
                                            <p:fltVal val="0"/>
                                          </p:val>
                                        </p:tav>
                                        <p:tav tm="100000">
                                          <p:val>
                                            <p:strVal val="#ppt_w"/>
                                          </p:val>
                                        </p:tav>
                                      </p:tavLst>
                                    </p:anim>
                                    <p:anim calcmode="lin" valueType="num">
                                      <p:cBhvr>
                                        <p:cTn id="40" dur="500" fill="hold"/>
                                        <p:tgtEl>
                                          <p:spTgt spid="27"/>
                                        </p:tgtEl>
                                        <p:attrNameLst>
                                          <p:attrName>ppt_h</p:attrName>
                                        </p:attrNameLst>
                                      </p:cBhvr>
                                      <p:tavLst>
                                        <p:tav tm="0">
                                          <p:val>
                                            <p:fltVal val="0"/>
                                          </p:val>
                                        </p:tav>
                                        <p:tav tm="100000">
                                          <p:val>
                                            <p:strVal val="#ppt_h"/>
                                          </p:val>
                                        </p:tav>
                                      </p:tavLst>
                                    </p:anim>
                                    <p:animEffect transition="in" filter="fade">
                                      <p:cBhvr>
                                        <p:cTn id="41" dur="500"/>
                                        <p:tgtEl>
                                          <p:spTgt spid="27"/>
                                        </p:tgtEl>
                                      </p:cBhvr>
                                    </p:animEffect>
                                  </p:childTnLst>
                                </p:cTn>
                              </p:par>
                              <p:par>
                                <p:cTn id="42" presetID="53" presetClass="entr" presetSubtype="16" fill="hold" nodeType="withEffect">
                                  <p:stCondLst>
                                    <p:cond delay="600"/>
                                  </p:stCondLst>
                                  <p:childTnLst>
                                    <p:set>
                                      <p:cBhvr>
                                        <p:cTn id="43" dur="1" fill="hold">
                                          <p:stCondLst>
                                            <p:cond delay="0"/>
                                          </p:stCondLst>
                                        </p:cTn>
                                        <p:tgtEl>
                                          <p:spTgt spid="30"/>
                                        </p:tgtEl>
                                        <p:attrNameLst>
                                          <p:attrName>style.visibility</p:attrName>
                                        </p:attrNameLst>
                                      </p:cBhvr>
                                      <p:to>
                                        <p:strVal val="visible"/>
                                      </p:to>
                                    </p:set>
                                    <p:anim calcmode="lin" valueType="num">
                                      <p:cBhvr>
                                        <p:cTn id="44" dur="500" fill="hold"/>
                                        <p:tgtEl>
                                          <p:spTgt spid="30"/>
                                        </p:tgtEl>
                                        <p:attrNameLst>
                                          <p:attrName>ppt_w</p:attrName>
                                        </p:attrNameLst>
                                      </p:cBhvr>
                                      <p:tavLst>
                                        <p:tav tm="0">
                                          <p:val>
                                            <p:fltVal val="0"/>
                                          </p:val>
                                        </p:tav>
                                        <p:tav tm="100000">
                                          <p:val>
                                            <p:strVal val="#ppt_w"/>
                                          </p:val>
                                        </p:tav>
                                      </p:tavLst>
                                    </p:anim>
                                    <p:anim calcmode="lin" valueType="num">
                                      <p:cBhvr>
                                        <p:cTn id="45" dur="500" fill="hold"/>
                                        <p:tgtEl>
                                          <p:spTgt spid="30"/>
                                        </p:tgtEl>
                                        <p:attrNameLst>
                                          <p:attrName>ppt_h</p:attrName>
                                        </p:attrNameLst>
                                      </p:cBhvr>
                                      <p:tavLst>
                                        <p:tav tm="0">
                                          <p:val>
                                            <p:fltVal val="0"/>
                                          </p:val>
                                        </p:tav>
                                        <p:tav tm="100000">
                                          <p:val>
                                            <p:strVal val="#ppt_h"/>
                                          </p:val>
                                        </p:tav>
                                      </p:tavLst>
                                    </p:anim>
                                    <p:animEffect transition="in" filter="fade">
                                      <p:cBhvr>
                                        <p:cTn id="46" dur="500"/>
                                        <p:tgtEl>
                                          <p:spTgt spid="30"/>
                                        </p:tgtEl>
                                      </p:cBhvr>
                                    </p:animEffect>
                                  </p:childTnLst>
                                </p:cTn>
                              </p:par>
                              <p:par>
                                <p:cTn id="47" presetID="53" presetClass="entr" presetSubtype="16" fill="hold" nodeType="withEffect">
                                  <p:stCondLst>
                                    <p:cond delay="800"/>
                                  </p:stCondLst>
                                  <p:childTnLst>
                                    <p:set>
                                      <p:cBhvr>
                                        <p:cTn id="48" dur="1" fill="hold">
                                          <p:stCondLst>
                                            <p:cond delay="0"/>
                                          </p:stCondLst>
                                        </p:cTn>
                                        <p:tgtEl>
                                          <p:spTgt spid="16"/>
                                        </p:tgtEl>
                                        <p:attrNameLst>
                                          <p:attrName>style.visibility</p:attrName>
                                        </p:attrNameLst>
                                      </p:cBhvr>
                                      <p:to>
                                        <p:strVal val="visible"/>
                                      </p:to>
                                    </p:set>
                                    <p:anim calcmode="lin" valueType="num">
                                      <p:cBhvr>
                                        <p:cTn id="49" dur="500" fill="hold"/>
                                        <p:tgtEl>
                                          <p:spTgt spid="16"/>
                                        </p:tgtEl>
                                        <p:attrNameLst>
                                          <p:attrName>ppt_w</p:attrName>
                                        </p:attrNameLst>
                                      </p:cBhvr>
                                      <p:tavLst>
                                        <p:tav tm="0">
                                          <p:val>
                                            <p:fltVal val="0"/>
                                          </p:val>
                                        </p:tav>
                                        <p:tav tm="100000">
                                          <p:val>
                                            <p:strVal val="#ppt_w"/>
                                          </p:val>
                                        </p:tav>
                                      </p:tavLst>
                                    </p:anim>
                                    <p:anim calcmode="lin" valueType="num">
                                      <p:cBhvr>
                                        <p:cTn id="50" dur="500" fill="hold"/>
                                        <p:tgtEl>
                                          <p:spTgt spid="16"/>
                                        </p:tgtEl>
                                        <p:attrNameLst>
                                          <p:attrName>ppt_h</p:attrName>
                                        </p:attrNameLst>
                                      </p:cBhvr>
                                      <p:tavLst>
                                        <p:tav tm="0">
                                          <p:val>
                                            <p:fltVal val="0"/>
                                          </p:val>
                                        </p:tav>
                                        <p:tav tm="100000">
                                          <p:val>
                                            <p:strVal val="#ppt_h"/>
                                          </p:val>
                                        </p:tav>
                                      </p:tavLst>
                                    </p:anim>
                                    <p:animEffect transition="in" filter="fade">
                                      <p:cBhvr>
                                        <p:cTn id="51"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utoUpdateAnimBg="0"/>
      <p:bldP spid="12" grpId="0"/>
      <p:bldP spid="14" grpId="0" animBg="1" autoUpdateAnimBg="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4"/>
          <p:cNvSpPr txBox="1">
            <a:spLocks/>
          </p:cNvSpPr>
          <p:nvPr/>
        </p:nvSpPr>
        <p:spPr>
          <a:xfrm>
            <a:off x="611560" y="429469"/>
            <a:ext cx="2256285" cy="496784"/>
          </a:xfrm>
          <a:prstGeom prst="rect">
            <a:avLst/>
          </a:prstGeom>
        </p:spPr>
        <p:txBody>
          <a:bodyPr anchor="ctr">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None/>
            </a:pPr>
            <a:r>
              <a:rPr lang="zh-CN" altLang="en-US" b="1" dirty="0">
                <a:solidFill>
                  <a:schemeClr val="accent1"/>
                </a:solidFill>
                <a:latin typeface="微软雅黑" panose="020B0503020204020204" pitchFamily="34" charset="-122"/>
                <a:ea typeface="微软雅黑" panose="020B0503020204020204" pitchFamily="34" charset="-122"/>
              </a:rPr>
              <a:t>目录</a:t>
            </a:r>
            <a:r>
              <a:rPr lang="en-US" altLang="zh-CN" b="1" dirty="0">
                <a:solidFill>
                  <a:schemeClr val="accent1"/>
                </a:solidFill>
                <a:latin typeface="微软雅黑" panose="020B0503020204020204" pitchFamily="34" charset="-122"/>
                <a:ea typeface="微软雅黑" panose="020B0503020204020204" pitchFamily="34" charset="-122"/>
              </a:rPr>
              <a:t>/</a:t>
            </a:r>
            <a:r>
              <a:rPr lang="en-US" altLang="zh-CN" sz="1800" b="1" dirty="0">
                <a:solidFill>
                  <a:schemeClr val="accent1"/>
                </a:solidFill>
                <a:latin typeface="微软雅黑" panose="020B0503020204020204" pitchFamily="34" charset="-122"/>
                <a:ea typeface="微软雅黑" panose="020B0503020204020204" pitchFamily="34" charset="-122"/>
              </a:rPr>
              <a:t>Contents</a:t>
            </a:r>
            <a:endParaRPr lang="en-GB" sz="1800" b="1" dirty="0">
              <a:solidFill>
                <a:schemeClr val="accent1"/>
              </a:solidFill>
              <a:latin typeface="微软雅黑" panose="020B0503020204020204" pitchFamily="34" charset="-122"/>
              <a:ea typeface="微软雅黑" panose="020B0503020204020204" pitchFamily="34" charset="-122"/>
            </a:endParaRPr>
          </a:p>
        </p:txBody>
      </p:sp>
      <p:cxnSp>
        <p:nvCxnSpPr>
          <p:cNvPr id="43" name="直接连接符 42"/>
          <p:cNvCxnSpPr/>
          <p:nvPr/>
        </p:nvCxnSpPr>
        <p:spPr>
          <a:xfrm>
            <a:off x="738572" y="1059582"/>
            <a:ext cx="7649852" cy="0"/>
          </a:xfrm>
          <a:prstGeom prst="line">
            <a:avLst/>
          </a:prstGeom>
        </p:spPr>
        <p:style>
          <a:lnRef idx="1">
            <a:schemeClr val="accent1"/>
          </a:lnRef>
          <a:fillRef idx="0">
            <a:schemeClr val="accent1"/>
          </a:fillRef>
          <a:effectRef idx="0">
            <a:schemeClr val="accent1"/>
          </a:effectRef>
          <a:fontRef idx="minor">
            <a:schemeClr val="tx1"/>
          </a:fontRef>
        </p:style>
      </p:cxnSp>
      <p:grpSp>
        <p:nvGrpSpPr>
          <p:cNvPr id="45" name="组合 44"/>
          <p:cNvGrpSpPr/>
          <p:nvPr/>
        </p:nvGrpSpPr>
        <p:grpSpPr>
          <a:xfrm>
            <a:off x="2339753" y="1419622"/>
            <a:ext cx="894259" cy="489631"/>
            <a:chOff x="2215144" y="927951"/>
            <a:chExt cx="1244730" cy="897673"/>
          </a:xfrm>
        </p:grpSpPr>
        <p:sp>
          <p:nvSpPr>
            <p:cNvPr id="46" name="平行四边形 45"/>
            <p:cNvSpPr/>
            <p:nvPr/>
          </p:nvSpPr>
          <p:spPr>
            <a:xfrm>
              <a:off x="2215144" y="982844"/>
              <a:ext cx="1120898" cy="842780"/>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47" name="文本框 9"/>
            <p:cNvSpPr txBox="1"/>
            <p:nvPr/>
          </p:nvSpPr>
          <p:spPr>
            <a:xfrm>
              <a:off x="2393075" y="927951"/>
              <a:ext cx="1066799" cy="816504"/>
            </a:xfrm>
            <a:prstGeom prst="rect">
              <a:avLst/>
            </a:prstGeom>
            <a:noFill/>
          </p:spPr>
          <p:txBody>
            <a:bodyPr wrap="square" rtlCol="0">
              <a:spAutoFit/>
            </a:bodyPr>
            <a:lstStyle/>
            <a:p>
              <a:r>
                <a:rPr lang="en-US" altLang="zh-CN" sz="2800" dirty="0">
                  <a:solidFill>
                    <a:schemeClr val="bg1"/>
                  </a:solidFill>
                  <a:latin typeface="Impact" panose="020B0806030902050204" pitchFamily="34" charset="0"/>
                </a:rPr>
                <a:t>01</a:t>
              </a:r>
              <a:endParaRPr lang="zh-CN" altLang="en-US" sz="2800" dirty="0">
                <a:solidFill>
                  <a:schemeClr val="bg1"/>
                </a:solidFill>
                <a:latin typeface="Impact" panose="020B0806030902050204" pitchFamily="34" charset="0"/>
              </a:endParaRPr>
            </a:p>
          </p:txBody>
        </p:sp>
      </p:grpSp>
      <p:grpSp>
        <p:nvGrpSpPr>
          <p:cNvPr id="48" name="组合 47"/>
          <p:cNvGrpSpPr/>
          <p:nvPr/>
        </p:nvGrpSpPr>
        <p:grpSpPr>
          <a:xfrm>
            <a:off x="2339753" y="2099236"/>
            <a:ext cx="894259" cy="504163"/>
            <a:chOff x="2215144" y="1952311"/>
            <a:chExt cx="1244730" cy="924318"/>
          </a:xfrm>
        </p:grpSpPr>
        <p:sp>
          <p:nvSpPr>
            <p:cNvPr id="49" name="平行四边形 48"/>
            <p:cNvSpPr/>
            <p:nvPr/>
          </p:nvSpPr>
          <p:spPr>
            <a:xfrm>
              <a:off x="2215144" y="2033848"/>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0" name="文本框 10"/>
            <p:cNvSpPr txBox="1"/>
            <p:nvPr/>
          </p:nvSpPr>
          <p:spPr>
            <a:xfrm>
              <a:off x="2393075" y="1952311"/>
              <a:ext cx="1066799" cy="816508"/>
            </a:xfrm>
            <a:prstGeom prst="rect">
              <a:avLst/>
            </a:prstGeom>
            <a:noFill/>
          </p:spPr>
          <p:txBody>
            <a:bodyPr wrap="square" rtlCol="0">
              <a:spAutoFit/>
            </a:bodyPr>
            <a:lstStyle/>
            <a:p>
              <a:r>
                <a:rPr lang="en-US" altLang="zh-CN" sz="2800" dirty="0">
                  <a:solidFill>
                    <a:schemeClr val="bg1"/>
                  </a:solidFill>
                  <a:latin typeface="Impact" panose="020B0806030902050204" pitchFamily="34" charset="0"/>
                </a:rPr>
                <a:t>02</a:t>
              </a:r>
              <a:endParaRPr lang="zh-CN" altLang="en-US" sz="2800" dirty="0">
                <a:solidFill>
                  <a:schemeClr val="bg1"/>
                </a:solidFill>
                <a:latin typeface="Impact" panose="020B0806030902050204" pitchFamily="34" charset="0"/>
              </a:endParaRPr>
            </a:p>
          </p:txBody>
        </p:sp>
      </p:grpSp>
      <p:grpSp>
        <p:nvGrpSpPr>
          <p:cNvPr id="51" name="组合 50"/>
          <p:cNvGrpSpPr/>
          <p:nvPr/>
        </p:nvGrpSpPr>
        <p:grpSpPr>
          <a:xfrm>
            <a:off x="2339753" y="2801084"/>
            <a:ext cx="894259" cy="496081"/>
            <a:chOff x="2215144" y="3018134"/>
            <a:chExt cx="1244730" cy="909499"/>
          </a:xfrm>
        </p:grpSpPr>
        <p:sp>
          <p:nvSpPr>
            <p:cNvPr id="52" name="平行四边形 51"/>
            <p:cNvSpPr/>
            <p:nvPr/>
          </p:nvSpPr>
          <p:spPr>
            <a:xfrm>
              <a:off x="2215144" y="3084852"/>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3" name="文本框 11"/>
            <p:cNvSpPr txBox="1"/>
            <p:nvPr/>
          </p:nvSpPr>
          <p:spPr>
            <a:xfrm>
              <a:off x="2393075" y="3018134"/>
              <a:ext cx="1066799" cy="816505"/>
            </a:xfrm>
            <a:prstGeom prst="rect">
              <a:avLst/>
            </a:prstGeom>
            <a:noFill/>
          </p:spPr>
          <p:txBody>
            <a:bodyPr wrap="square" rtlCol="0">
              <a:spAutoFit/>
            </a:bodyPr>
            <a:lstStyle/>
            <a:p>
              <a:r>
                <a:rPr lang="en-US" altLang="zh-CN" sz="2800" dirty="0">
                  <a:solidFill>
                    <a:schemeClr val="bg1"/>
                  </a:solidFill>
                  <a:latin typeface="Impact" panose="020B0806030902050204" pitchFamily="34" charset="0"/>
                </a:rPr>
                <a:t>03</a:t>
              </a:r>
              <a:endParaRPr lang="zh-CN" altLang="en-US" sz="2800" dirty="0">
                <a:solidFill>
                  <a:schemeClr val="bg1"/>
                </a:solidFill>
                <a:latin typeface="Impact" panose="020B0806030902050204" pitchFamily="34" charset="0"/>
              </a:endParaRPr>
            </a:p>
          </p:txBody>
        </p:sp>
      </p:grpSp>
      <p:grpSp>
        <p:nvGrpSpPr>
          <p:cNvPr id="54" name="组合 53"/>
          <p:cNvGrpSpPr/>
          <p:nvPr/>
        </p:nvGrpSpPr>
        <p:grpSpPr>
          <a:xfrm>
            <a:off x="2339753" y="3483574"/>
            <a:ext cx="894259" cy="508134"/>
            <a:chOff x="2215144" y="4047039"/>
            <a:chExt cx="1244730" cy="931598"/>
          </a:xfrm>
        </p:grpSpPr>
        <p:sp>
          <p:nvSpPr>
            <p:cNvPr id="55" name="平行四边形 54"/>
            <p:cNvSpPr/>
            <p:nvPr/>
          </p:nvSpPr>
          <p:spPr>
            <a:xfrm>
              <a:off x="2215144" y="4135856"/>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6" name="文本框 12"/>
            <p:cNvSpPr txBox="1"/>
            <p:nvPr/>
          </p:nvSpPr>
          <p:spPr>
            <a:xfrm>
              <a:off x="2393075" y="4047039"/>
              <a:ext cx="1066799" cy="816506"/>
            </a:xfrm>
            <a:prstGeom prst="rect">
              <a:avLst/>
            </a:prstGeom>
            <a:noFill/>
          </p:spPr>
          <p:txBody>
            <a:bodyPr wrap="square" rtlCol="0">
              <a:spAutoFit/>
            </a:bodyPr>
            <a:lstStyle/>
            <a:p>
              <a:r>
                <a:rPr lang="en-US" altLang="zh-CN" sz="2800" dirty="0">
                  <a:solidFill>
                    <a:schemeClr val="bg1"/>
                  </a:solidFill>
                  <a:latin typeface="Impact" panose="020B0806030902050204" pitchFamily="34" charset="0"/>
                </a:rPr>
                <a:t>04</a:t>
              </a:r>
              <a:endParaRPr lang="zh-CN" altLang="en-US" sz="2800" dirty="0">
                <a:solidFill>
                  <a:schemeClr val="bg1"/>
                </a:solidFill>
                <a:latin typeface="Impact" panose="020B0806030902050204" pitchFamily="34" charset="0"/>
              </a:endParaRPr>
            </a:p>
          </p:txBody>
        </p:sp>
      </p:grpSp>
      <p:grpSp>
        <p:nvGrpSpPr>
          <p:cNvPr id="57" name="组合 56"/>
          <p:cNvGrpSpPr/>
          <p:nvPr/>
        </p:nvGrpSpPr>
        <p:grpSpPr>
          <a:xfrm>
            <a:off x="2339752" y="4183115"/>
            <a:ext cx="884486" cy="502735"/>
            <a:chOff x="2215144" y="5107938"/>
            <a:chExt cx="1231128" cy="921702"/>
          </a:xfrm>
        </p:grpSpPr>
        <p:sp>
          <p:nvSpPr>
            <p:cNvPr id="58" name="平行四边形 57"/>
            <p:cNvSpPr/>
            <p:nvPr/>
          </p:nvSpPr>
          <p:spPr>
            <a:xfrm>
              <a:off x="2215144" y="5186859"/>
              <a:ext cx="1120898" cy="842781"/>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400">
                <a:latin typeface="Impact" panose="020B0806030902050204" pitchFamily="34" charset="0"/>
              </a:endParaRPr>
            </a:p>
          </p:txBody>
        </p:sp>
        <p:sp>
          <p:nvSpPr>
            <p:cNvPr id="59" name="文本框 13"/>
            <p:cNvSpPr txBox="1"/>
            <p:nvPr/>
          </p:nvSpPr>
          <p:spPr>
            <a:xfrm>
              <a:off x="2379473" y="5107938"/>
              <a:ext cx="1066799" cy="816510"/>
            </a:xfrm>
            <a:prstGeom prst="rect">
              <a:avLst/>
            </a:prstGeom>
            <a:noFill/>
          </p:spPr>
          <p:txBody>
            <a:bodyPr wrap="square" rtlCol="0">
              <a:spAutoFit/>
            </a:bodyPr>
            <a:lstStyle/>
            <a:p>
              <a:r>
                <a:rPr lang="en-US" altLang="zh-CN" sz="2800" dirty="0">
                  <a:solidFill>
                    <a:schemeClr val="bg1"/>
                  </a:solidFill>
                  <a:latin typeface="Impact" panose="020B0806030902050204" pitchFamily="34" charset="0"/>
                </a:rPr>
                <a:t>05</a:t>
              </a:r>
              <a:endParaRPr lang="zh-CN" altLang="en-US" sz="2800" dirty="0">
                <a:solidFill>
                  <a:schemeClr val="bg1"/>
                </a:solidFill>
                <a:latin typeface="Impact" panose="020B0806030902050204" pitchFamily="34" charset="0"/>
              </a:endParaRPr>
            </a:p>
          </p:txBody>
        </p:sp>
      </p:grpSp>
      <p:grpSp>
        <p:nvGrpSpPr>
          <p:cNvPr id="60" name="组合 59"/>
          <p:cNvGrpSpPr/>
          <p:nvPr/>
        </p:nvGrpSpPr>
        <p:grpSpPr>
          <a:xfrm>
            <a:off x="3019006" y="1432933"/>
            <a:ext cx="3857250" cy="459690"/>
            <a:chOff x="4315150" y="953426"/>
            <a:chExt cx="3857250" cy="540057"/>
          </a:xfrm>
        </p:grpSpPr>
        <p:sp>
          <p:nvSpPr>
            <p:cNvPr id="61" name="矩形 60"/>
            <p:cNvSpPr/>
            <p:nvPr/>
          </p:nvSpPr>
          <p:spPr>
            <a:xfrm>
              <a:off x="4841196" y="1036090"/>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项目背景</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2" name="平行四边形 61"/>
            <p:cNvSpPr/>
            <p:nvPr/>
          </p:nvSpPr>
          <p:spPr>
            <a:xfrm>
              <a:off x="4315150" y="953426"/>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3" name="组合 62"/>
          <p:cNvGrpSpPr/>
          <p:nvPr/>
        </p:nvGrpSpPr>
        <p:grpSpPr>
          <a:xfrm>
            <a:off x="3019006" y="2127086"/>
            <a:ext cx="3857250" cy="459690"/>
            <a:chOff x="4315150" y="1647579"/>
            <a:chExt cx="3857250" cy="540057"/>
          </a:xfrm>
        </p:grpSpPr>
        <p:sp>
          <p:nvSpPr>
            <p:cNvPr id="64" name="矩形 63"/>
            <p:cNvSpPr/>
            <p:nvPr/>
          </p:nvSpPr>
          <p:spPr>
            <a:xfrm>
              <a:off x="4841196" y="1730243"/>
              <a:ext cx="2827147"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项目需求</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5" name="平行四边形 64"/>
            <p:cNvSpPr/>
            <p:nvPr/>
          </p:nvSpPr>
          <p:spPr>
            <a:xfrm>
              <a:off x="4315150" y="1647579"/>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6" name="组合 65"/>
          <p:cNvGrpSpPr/>
          <p:nvPr/>
        </p:nvGrpSpPr>
        <p:grpSpPr>
          <a:xfrm>
            <a:off x="3019006" y="2821238"/>
            <a:ext cx="3857250" cy="459690"/>
            <a:chOff x="4315150" y="2341731"/>
            <a:chExt cx="3857250" cy="540057"/>
          </a:xfrm>
        </p:grpSpPr>
        <p:sp>
          <p:nvSpPr>
            <p:cNvPr id="67" name="矩形 66"/>
            <p:cNvSpPr/>
            <p:nvPr/>
          </p:nvSpPr>
          <p:spPr>
            <a:xfrm>
              <a:off x="4841197" y="2424395"/>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输入输出示例</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68" name="平行四边形 67"/>
            <p:cNvSpPr/>
            <p:nvPr/>
          </p:nvSpPr>
          <p:spPr>
            <a:xfrm>
              <a:off x="4315150" y="2341731"/>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69" name="组合 68"/>
          <p:cNvGrpSpPr/>
          <p:nvPr/>
        </p:nvGrpSpPr>
        <p:grpSpPr>
          <a:xfrm>
            <a:off x="3019006" y="3515391"/>
            <a:ext cx="3857250" cy="459690"/>
            <a:chOff x="4315150" y="3035884"/>
            <a:chExt cx="3857250" cy="540057"/>
          </a:xfrm>
        </p:grpSpPr>
        <p:sp>
          <p:nvSpPr>
            <p:cNvPr id="70" name="矩形 69"/>
            <p:cNvSpPr/>
            <p:nvPr/>
          </p:nvSpPr>
          <p:spPr>
            <a:xfrm>
              <a:off x="4841196" y="3118548"/>
              <a:ext cx="2827147" cy="406783"/>
            </a:xfrm>
            <a:prstGeom prst="rect">
              <a:avLst/>
            </a:prstGeom>
            <a:ln w="15875">
              <a:noFill/>
            </a:ln>
          </p:spPr>
          <p:txBody>
            <a:bodyPr wrap="square" lIns="68580" tIns="34290" rIns="68580" bIns="34290">
              <a:spAutoFit/>
            </a:bodyPr>
            <a:lstStyle/>
            <a:p>
              <a:r>
                <a:rPr lang="zh-CN" altLang="en-US" b="1" dirty="0" smtClean="0">
                  <a:solidFill>
                    <a:schemeClr val="tx1">
                      <a:lumMod val="75000"/>
                      <a:lumOff val="25000"/>
                    </a:schemeClr>
                  </a:solidFill>
                  <a:latin typeface="微软雅黑" panose="020B0503020204020204" pitchFamily="34" charset="-122"/>
                  <a:ea typeface="微软雅黑" panose="020B0503020204020204" pitchFamily="34" charset="-122"/>
                </a:rPr>
                <a:t>项目遇到的问题</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1" name="平行四边形 70"/>
            <p:cNvSpPr/>
            <p:nvPr/>
          </p:nvSpPr>
          <p:spPr>
            <a:xfrm>
              <a:off x="4315150" y="3035884"/>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72" name="组合 71"/>
          <p:cNvGrpSpPr/>
          <p:nvPr/>
        </p:nvGrpSpPr>
        <p:grpSpPr>
          <a:xfrm>
            <a:off x="3019006" y="4209545"/>
            <a:ext cx="3857250" cy="459690"/>
            <a:chOff x="4315150" y="3730038"/>
            <a:chExt cx="3857250" cy="540057"/>
          </a:xfrm>
        </p:grpSpPr>
        <p:sp>
          <p:nvSpPr>
            <p:cNvPr id="73" name="矩形 72"/>
            <p:cNvSpPr/>
            <p:nvPr/>
          </p:nvSpPr>
          <p:spPr>
            <a:xfrm>
              <a:off x="4841197" y="3812702"/>
              <a:ext cx="2827146" cy="406783"/>
            </a:xfrm>
            <a:prstGeom prst="rect">
              <a:avLst/>
            </a:prstGeom>
            <a:ln w="15875">
              <a:noFill/>
            </a:ln>
          </p:spPr>
          <p:txBody>
            <a:bodyPr wrap="square" lIns="68580" tIns="34290" rIns="68580" bIns="34290">
              <a:spAutoFit/>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rPr>
                <a:t>项目时间计划</a:t>
              </a:r>
              <a:endParaRPr lang="en-GB" altLang="zh-CN"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74" name="平行四边形 73"/>
            <p:cNvSpPr/>
            <p:nvPr/>
          </p:nvSpPr>
          <p:spPr>
            <a:xfrm>
              <a:off x="4315150" y="3730038"/>
              <a:ext cx="3857250" cy="540057"/>
            </a:xfrm>
            <a:prstGeom prst="parallelogram">
              <a:avLst>
                <a:gd name="adj" fmla="val 48207"/>
              </a:avLst>
            </a:prstGeom>
            <a:noFill/>
            <a:ln w="1587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endParaRPr lang="zh-CN" altLang="en-US" sz="1600" b="1">
                <a:solidFill>
                  <a:schemeClr val="tx1">
                    <a:lumMod val="75000"/>
                    <a:lumOff val="25000"/>
                  </a:schemeClr>
                </a:solidFill>
              </a:endParaRPr>
            </a:p>
          </p:txBody>
        </p:sp>
      </p:grpSp>
      <p:grpSp>
        <p:nvGrpSpPr>
          <p:cNvPr id="34" name="组合 33"/>
          <p:cNvGrpSpPr/>
          <p:nvPr/>
        </p:nvGrpSpPr>
        <p:grpSpPr>
          <a:xfrm>
            <a:off x="7956376" y="490833"/>
            <a:ext cx="432048" cy="432834"/>
            <a:chOff x="6084168" y="1274820"/>
            <a:chExt cx="432048" cy="432834"/>
          </a:xfrm>
        </p:grpSpPr>
        <p:sp>
          <p:nvSpPr>
            <p:cNvPr id="35"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6"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37" name="组合 36"/>
          <p:cNvGrpSpPr/>
          <p:nvPr/>
        </p:nvGrpSpPr>
        <p:grpSpPr>
          <a:xfrm>
            <a:off x="6660232" y="491226"/>
            <a:ext cx="432048" cy="432048"/>
            <a:chOff x="4788024" y="1275213"/>
            <a:chExt cx="432048" cy="432048"/>
          </a:xfrm>
        </p:grpSpPr>
        <p:sp>
          <p:nvSpPr>
            <p:cNvPr id="38"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39"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0" name="组合 39"/>
          <p:cNvGrpSpPr/>
          <p:nvPr/>
        </p:nvGrpSpPr>
        <p:grpSpPr>
          <a:xfrm>
            <a:off x="7308304" y="490833"/>
            <a:ext cx="432833" cy="432834"/>
            <a:chOff x="5436096" y="1274820"/>
            <a:chExt cx="432833" cy="432834"/>
          </a:xfrm>
        </p:grpSpPr>
        <p:sp>
          <p:nvSpPr>
            <p:cNvPr id="41"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42"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4" name="组合 43"/>
          <p:cNvGrpSpPr/>
          <p:nvPr/>
        </p:nvGrpSpPr>
        <p:grpSpPr>
          <a:xfrm>
            <a:off x="5364088" y="490833"/>
            <a:ext cx="432833" cy="432834"/>
            <a:chOff x="3491880" y="1274820"/>
            <a:chExt cx="432833" cy="432834"/>
          </a:xfrm>
        </p:grpSpPr>
        <p:sp>
          <p:nvSpPr>
            <p:cNvPr id="75"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76"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77" name="组合 76"/>
          <p:cNvGrpSpPr/>
          <p:nvPr/>
        </p:nvGrpSpPr>
        <p:grpSpPr>
          <a:xfrm>
            <a:off x="6012160" y="490833"/>
            <a:ext cx="432833" cy="432834"/>
            <a:chOff x="4139952" y="1274820"/>
            <a:chExt cx="432833" cy="432834"/>
          </a:xfrm>
        </p:grpSpPr>
        <p:sp>
          <p:nvSpPr>
            <p:cNvPr id="78"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79"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825342827"/>
      </p:ext>
    </p:extLst>
  </p:cSld>
  <p:clrMapOvr>
    <a:masterClrMapping/>
  </p:clrMapOvr>
  <mc:AlternateContent xmlns:mc="http://schemas.openxmlformats.org/markup-compatibility/2006" xmlns:p14="http://schemas.microsoft.com/office/powerpoint/2010/main">
    <mc:Choice Requires="p14">
      <p:transition spd="slow" p14:dur="1200" advClick="0" advTm="0">
        <p14:flip dir="r"/>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15">
                                            <p:txEl>
                                              <p:pRg st="0" end="0"/>
                                            </p:txEl>
                                          </p:spTgt>
                                        </p:tgtEl>
                                        <p:attrNameLst>
                                          <p:attrName>style.visibility</p:attrName>
                                        </p:attrNameLst>
                                      </p:cBhvr>
                                      <p:to>
                                        <p:strVal val="visible"/>
                                      </p:to>
                                    </p:set>
                                    <p:animEffect transition="in" filter="dissolve">
                                      <p:cBhvr>
                                        <p:cTn id="7" dur="500"/>
                                        <p:tgtEl>
                                          <p:spTgt spid="15">
                                            <p:txEl>
                                              <p:pRg st="0" end="0"/>
                                            </p:txEl>
                                          </p:spTgt>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left)">
                                      <p:cBhvr>
                                        <p:cTn id="11" dur="500"/>
                                        <p:tgtEl>
                                          <p:spTgt spid="43"/>
                                        </p:tgtEl>
                                      </p:cBhvr>
                                    </p:animEffect>
                                  </p:childTnLst>
                                </p:cTn>
                              </p:par>
                            </p:childTnLst>
                          </p:cTn>
                        </p:par>
                        <p:par>
                          <p:cTn id="12" fill="hold">
                            <p:stCondLst>
                              <p:cond delay="1000"/>
                            </p:stCondLst>
                            <p:childTnLst>
                              <p:par>
                                <p:cTn id="13" presetID="53" presetClass="entr" presetSubtype="16"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 calcmode="lin" valueType="num">
                                      <p:cBhvr>
                                        <p:cTn id="15" dur="500" fill="hold"/>
                                        <p:tgtEl>
                                          <p:spTgt spid="44"/>
                                        </p:tgtEl>
                                        <p:attrNameLst>
                                          <p:attrName>ppt_w</p:attrName>
                                        </p:attrNameLst>
                                      </p:cBhvr>
                                      <p:tavLst>
                                        <p:tav tm="0">
                                          <p:val>
                                            <p:fltVal val="0"/>
                                          </p:val>
                                        </p:tav>
                                        <p:tav tm="100000">
                                          <p:val>
                                            <p:strVal val="#ppt_w"/>
                                          </p:val>
                                        </p:tav>
                                      </p:tavLst>
                                    </p:anim>
                                    <p:anim calcmode="lin" valueType="num">
                                      <p:cBhvr>
                                        <p:cTn id="16" dur="500" fill="hold"/>
                                        <p:tgtEl>
                                          <p:spTgt spid="44"/>
                                        </p:tgtEl>
                                        <p:attrNameLst>
                                          <p:attrName>ppt_h</p:attrName>
                                        </p:attrNameLst>
                                      </p:cBhvr>
                                      <p:tavLst>
                                        <p:tav tm="0">
                                          <p:val>
                                            <p:fltVal val="0"/>
                                          </p:val>
                                        </p:tav>
                                        <p:tav tm="100000">
                                          <p:val>
                                            <p:strVal val="#ppt_h"/>
                                          </p:val>
                                        </p:tav>
                                      </p:tavLst>
                                    </p:anim>
                                    <p:animEffect transition="in" filter="fade">
                                      <p:cBhvr>
                                        <p:cTn id="17" dur="500"/>
                                        <p:tgtEl>
                                          <p:spTgt spid="44"/>
                                        </p:tgtEl>
                                      </p:cBhvr>
                                    </p:animEffect>
                                  </p:childTnLst>
                                </p:cTn>
                              </p:par>
                              <p:par>
                                <p:cTn id="18" presetID="53" presetClass="entr" presetSubtype="16" fill="hold" nodeType="withEffect">
                                  <p:stCondLst>
                                    <p:cond delay="200"/>
                                  </p:stCondLst>
                                  <p:childTnLst>
                                    <p:set>
                                      <p:cBhvr>
                                        <p:cTn id="19" dur="1" fill="hold">
                                          <p:stCondLst>
                                            <p:cond delay="0"/>
                                          </p:stCondLst>
                                        </p:cTn>
                                        <p:tgtEl>
                                          <p:spTgt spid="77"/>
                                        </p:tgtEl>
                                        <p:attrNameLst>
                                          <p:attrName>style.visibility</p:attrName>
                                        </p:attrNameLst>
                                      </p:cBhvr>
                                      <p:to>
                                        <p:strVal val="visible"/>
                                      </p:to>
                                    </p:set>
                                    <p:anim calcmode="lin" valueType="num">
                                      <p:cBhvr>
                                        <p:cTn id="20" dur="500" fill="hold"/>
                                        <p:tgtEl>
                                          <p:spTgt spid="77"/>
                                        </p:tgtEl>
                                        <p:attrNameLst>
                                          <p:attrName>ppt_w</p:attrName>
                                        </p:attrNameLst>
                                      </p:cBhvr>
                                      <p:tavLst>
                                        <p:tav tm="0">
                                          <p:val>
                                            <p:fltVal val="0"/>
                                          </p:val>
                                        </p:tav>
                                        <p:tav tm="100000">
                                          <p:val>
                                            <p:strVal val="#ppt_w"/>
                                          </p:val>
                                        </p:tav>
                                      </p:tavLst>
                                    </p:anim>
                                    <p:anim calcmode="lin" valueType="num">
                                      <p:cBhvr>
                                        <p:cTn id="21" dur="500" fill="hold"/>
                                        <p:tgtEl>
                                          <p:spTgt spid="77"/>
                                        </p:tgtEl>
                                        <p:attrNameLst>
                                          <p:attrName>ppt_h</p:attrName>
                                        </p:attrNameLst>
                                      </p:cBhvr>
                                      <p:tavLst>
                                        <p:tav tm="0">
                                          <p:val>
                                            <p:fltVal val="0"/>
                                          </p:val>
                                        </p:tav>
                                        <p:tav tm="100000">
                                          <p:val>
                                            <p:strVal val="#ppt_h"/>
                                          </p:val>
                                        </p:tav>
                                      </p:tavLst>
                                    </p:anim>
                                    <p:animEffect transition="in" filter="fade">
                                      <p:cBhvr>
                                        <p:cTn id="22" dur="500"/>
                                        <p:tgtEl>
                                          <p:spTgt spid="77"/>
                                        </p:tgtEl>
                                      </p:cBhvr>
                                    </p:animEffect>
                                  </p:childTnLst>
                                </p:cTn>
                              </p:par>
                              <p:par>
                                <p:cTn id="23" presetID="53" presetClass="entr" presetSubtype="16" fill="hold" nodeType="withEffect">
                                  <p:stCondLst>
                                    <p:cond delay="400"/>
                                  </p:stCondLst>
                                  <p:childTnLst>
                                    <p:set>
                                      <p:cBhvr>
                                        <p:cTn id="24" dur="1" fill="hold">
                                          <p:stCondLst>
                                            <p:cond delay="0"/>
                                          </p:stCondLst>
                                        </p:cTn>
                                        <p:tgtEl>
                                          <p:spTgt spid="37"/>
                                        </p:tgtEl>
                                        <p:attrNameLst>
                                          <p:attrName>style.visibility</p:attrName>
                                        </p:attrNameLst>
                                      </p:cBhvr>
                                      <p:to>
                                        <p:strVal val="visible"/>
                                      </p:to>
                                    </p:set>
                                    <p:anim calcmode="lin" valueType="num">
                                      <p:cBhvr>
                                        <p:cTn id="25" dur="500" fill="hold"/>
                                        <p:tgtEl>
                                          <p:spTgt spid="37"/>
                                        </p:tgtEl>
                                        <p:attrNameLst>
                                          <p:attrName>ppt_w</p:attrName>
                                        </p:attrNameLst>
                                      </p:cBhvr>
                                      <p:tavLst>
                                        <p:tav tm="0">
                                          <p:val>
                                            <p:fltVal val="0"/>
                                          </p:val>
                                        </p:tav>
                                        <p:tav tm="100000">
                                          <p:val>
                                            <p:strVal val="#ppt_w"/>
                                          </p:val>
                                        </p:tav>
                                      </p:tavLst>
                                    </p:anim>
                                    <p:anim calcmode="lin" valueType="num">
                                      <p:cBhvr>
                                        <p:cTn id="26" dur="500" fill="hold"/>
                                        <p:tgtEl>
                                          <p:spTgt spid="37"/>
                                        </p:tgtEl>
                                        <p:attrNameLst>
                                          <p:attrName>ppt_h</p:attrName>
                                        </p:attrNameLst>
                                      </p:cBhvr>
                                      <p:tavLst>
                                        <p:tav tm="0">
                                          <p:val>
                                            <p:fltVal val="0"/>
                                          </p:val>
                                        </p:tav>
                                        <p:tav tm="100000">
                                          <p:val>
                                            <p:strVal val="#ppt_h"/>
                                          </p:val>
                                        </p:tav>
                                      </p:tavLst>
                                    </p:anim>
                                    <p:animEffect transition="in" filter="fade">
                                      <p:cBhvr>
                                        <p:cTn id="27" dur="500"/>
                                        <p:tgtEl>
                                          <p:spTgt spid="37"/>
                                        </p:tgtEl>
                                      </p:cBhvr>
                                    </p:animEffect>
                                  </p:childTnLst>
                                </p:cTn>
                              </p:par>
                              <p:par>
                                <p:cTn id="28" presetID="53" presetClass="entr" presetSubtype="16" fill="hold" nodeType="withEffect">
                                  <p:stCondLst>
                                    <p:cond delay="600"/>
                                  </p:stCondLst>
                                  <p:childTnLst>
                                    <p:set>
                                      <p:cBhvr>
                                        <p:cTn id="29" dur="1" fill="hold">
                                          <p:stCondLst>
                                            <p:cond delay="0"/>
                                          </p:stCondLst>
                                        </p:cTn>
                                        <p:tgtEl>
                                          <p:spTgt spid="40"/>
                                        </p:tgtEl>
                                        <p:attrNameLst>
                                          <p:attrName>style.visibility</p:attrName>
                                        </p:attrNameLst>
                                      </p:cBhvr>
                                      <p:to>
                                        <p:strVal val="visible"/>
                                      </p:to>
                                    </p:set>
                                    <p:anim calcmode="lin" valueType="num">
                                      <p:cBhvr>
                                        <p:cTn id="30" dur="500" fill="hold"/>
                                        <p:tgtEl>
                                          <p:spTgt spid="40"/>
                                        </p:tgtEl>
                                        <p:attrNameLst>
                                          <p:attrName>ppt_w</p:attrName>
                                        </p:attrNameLst>
                                      </p:cBhvr>
                                      <p:tavLst>
                                        <p:tav tm="0">
                                          <p:val>
                                            <p:fltVal val="0"/>
                                          </p:val>
                                        </p:tav>
                                        <p:tav tm="100000">
                                          <p:val>
                                            <p:strVal val="#ppt_w"/>
                                          </p:val>
                                        </p:tav>
                                      </p:tavLst>
                                    </p:anim>
                                    <p:anim calcmode="lin" valueType="num">
                                      <p:cBhvr>
                                        <p:cTn id="31" dur="500" fill="hold"/>
                                        <p:tgtEl>
                                          <p:spTgt spid="40"/>
                                        </p:tgtEl>
                                        <p:attrNameLst>
                                          <p:attrName>ppt_h</p:attrName>
                                        </p:attrNameLst>
                                      </p:cBhvr>
                                      <p:tavLst>
                                        <p:tav tm="0">
                                          <p:val>
                                            <p:fltVal val="0"/>
                                          </p:val>
                                        </p:tav>
                                        <p:tav tm="100000">
                                          <p:val>
                                            <p:strVal val="#ppt_h"/>
                                          </p:val>
                                        </p:tav>
                                      </p:tavLst>
                                    </p:anim>
                                    <p:animEffect transition="in" filter="fade">
                                      <p:cBhvr>
                                        <p:cTn id="32" dur="500"/>
                                        <p:tgtEl>
                                          <p:spTgt spid="40"/>
                                        </p:tgtEl>
                                      </p:cBhvr>
                                    </p:animEffect>
                                  </p:childTnLst>
                                </p:cTn>
                              </p:par>
                              <p:par>
                                <p:cTn id="33" presetID="53" presetClass="entr" presetSubtype="16" fill="hold" nodeType="withEffect">
                                  <p:stCondLst>
                                    <p:cond delay="800"/>
                                  </p:stCondLst>
                                  <p:childTnLst>
                                    <p:set>
                                      <p:cBhvr>
                                        <p:cTn id="34" dur="1" fill="hold">
                                          <p:stCondLst>
                                            <p:cond delay="0"/>
                                          </p:stCondLst>
                                        </p:cTn>
                                        <p:tgtEl>
                                          <p:spTgt spid="34"/>
                                        </p:tgtEl>
                                        <p:attrNameLst>
                                          <p:attrName>style.visibility</p:attrName>
                                        </p:attrNameLst>
                                      </p:cBhvr>
                                      <p:to>
                                        <p:strVal val="visible"/>
                                      </p:to>
                                    </p:set>
                                    <p:anim calcmode="lin" valueType="num">
                                      <p:cBhvr>
                                        <p:cTn id="35" dur="500" fill="hold"/>
                                        <p:tgtEl>
                                          <p:spTgt spid="34"/>
                                        </p:tgtEl>
                                        <p:attrNameLst>
                                          <p:attrName>ppt_w</p:attrName>
                                        </p:attrNameLst>
                                      </p:cBhvr>
                                      <p:tavLst>
                                        <p:tav tm="0">
                                          <p:val>
                                            <p:fltVal val="0"/>
                                          </p:val>
                                        </p:tav>
                                        <p:tav tm="100000">
                                          <p:val>
                                            <p:strVal val="#ppt_w"/>
                                          </p:val>
                                        </p:tav>
                                      </p:tavLst>
                                    </p:anim>
                                    <p:anim calcmode="lin" valueType="num">
                                      <p:cBhvr>
                                        <p:cTn id="36" dur="500" fill="hold"/>
                                        <p:tgtEl>
                                          <p:spTgt spid="34"/>
                                        </p:tgtEl>
                                        <p:attrNameLst>
                                          <p:attrName>ppt_h</p:attrName>
                                        </p:attrNameLst>
                                      </p:cBhvr>
                                      <p:tavLst>
                                        <p:tav tm="0">
                                          <p:val>
                                            <p:fltVal val="0"/>
                                          </p:val>
                                        </p:tav>
                                        <p:tav tm="100000">
                                          <p:val>
                                            <p:strVal val="#ppt_h"/>
                                          </p:val>
                                        </p:tav>
                                      </p:tavLst>
                                    </p:anim>
                                    <p:animEffect transition="in" filter="fade">
                                      <p:cBhvr>
                                        <p:cTn id="37" dur="500"/>
                                        <p:tgtEl>
                                          <p:spTgt spid="34"/>
                                        </p:tgtEl>
                                      </p:cBhvr>
                                    </p:animEffect>
                                  </p:childTnLst>
                                </p:cTn>
                              </p:par>
                            </p:childTnLst>
                          </p:cTn>
                        </p:par>
                        <p:par>
                          <p:cTn id="38" fill="hold">
                            <p:stCondLst>
                              <p:cond delay="2300"/>
                            </p:stCondLst>
                            <p:childTnLst>
                              <p:par>
                                <p:cTn id="39" presetID="2" presetClass="entr" presetSubtype="8" fill="hold" nodeType="afterEffect">
                                  <p:stCondLst>
                                    <p:cond delay="0"/>
                                  </p:stCondLst>
                                  <p:childTnLst>
                                    <p:set>
                                      <p:cBhvr>
                                        <p:cTn id="40" dur="1" fill="hold">
                                          <p:stCondLst>
                                            <p:cond delay="0"/>
                                          </p:stCondLst>
                                        </p:cTn>
                                        <p:tgtEl>
                                          <p:spTgt spid="45"/>
                                        </p:tgtEl>
                                        <p:attrNameLst>
                                          <p:attrName>style.visibility</p:attrName>
                                        </p:attrNameLst>
                                      </p:cBhvr>
                                      <p:to>
                                        <p:strVal val="visible"/>
                                      </p:to>
                                    </p:set>
                                    <p:anim calcmode="lin" valueType="num">
                                      <p:cBhvr additive="base">
                                        <p:cTn id="41" dur="500" fill="hold"/>
                                        <p:tgtEl>
                                          <p:spTgt spid="45"/>
                                        </p:tgtEl>
                                        <p:attrNameLst>
                                          <p:attrName>ppt_x</p:attrName>
                                        </p:attrNameLst>
                                      </p:cBhvr>
                                      <p:tavLst>
                                        <p:tav tm="0">
                                          <p:val>
                                            <p:strVal val="0-#ppt_w/2"/>
                                          </p:val>
                                        </p:tav>
                                        <p:tav tm="100000">
                                          <p:val>
                                            <p:strVal val="#ppt_x"/>
                                          </p:val>
                                        </p:tav>
                                      </p:tavLst>
                                    </p:anim>
                                    <p:anim calcmode="lin" valueType="num">
                                      <p:cBhvr additive="base">
                                        <p:cTn id="42" dur="500" fill="hold"/>
                                        <p:tgtEl>
                                          <p:spTgt spid="45"/>
                                        </p:tgtEl>
                                        <p:attrNameLst>
                                          <p:attrName>ppt_y</p:attrName>
                                        </p:attrNameLst>
                                      </p:cBhvr>
                                      <p:tavLst>
                                        <p:tav tm="0">
                                          <p:val>
                                            <p:strVal val="#ppt_y"/>
                                          </p:val>
                                        </p:tav>
                                        <p:tav tm="100000">
                                          <p:val>
                                            <p:strVal val="#ppt_y"/>
                                          </p:val>
                                        </p:tav>
                                      </p:tavLst>
                                    </p:anim>
                                  </p:childTnLst>
                                </p:cTn>
                              </p:par>
                              <p:par>
                                <p:cTn id="43" presetID="2" presetClass="entr" presetSubtype="2" fill="hold" nodeType="withEffect">
                                  <p:stCondLst>
                                    <p:cond delay="0"/>
                                  </p:stCondLst>
                                  <p:childTnLst>
                                    <p:set>
                                      <p:cBhvr>
                                        <p:cTn id="44" dur="1" fill="hold">
                                          <p:stCondLst>
                                            <p:cond delay="0"/>
                                          </p:stCondLst>
                                        </p:cTn>
                                        <p:tgtEl>
                                          <p:spTgt spid="60"/>
                                        </p:tgtEl>
                                        <p:attrNameLst>
                                          <p:attrName>style.visibility</p:attrName>
                                        </p:attrNameLst>
                                      </p:cBhvr>
                                      <p:to>
                                        <p:strVal val="visible"/>
                                      </p:to>
                                    </p:set>
                                    <p:anim calcmode="lin" valueType="num">
                                      <p:cBhvr additive="base">
                                        <p:cTn id="45" dur="500" fill="hold"/>
                                        <p:tgtEl>
                                          <p:spTgt spid="60"/>
                                        </p:tgtEl>
                                        <p:attrNameLst>
                                          <p:attrName>ppt_x</p:attrName>
                                        </p:attrNameLst>
                                      </p:cBhvr>
                                      <p:tavLst>
                                        <p:tav tm="0">
                                          <p:val>
                                            <p:strVal val="1+#ppt_w/2"/>
                                          </p:val>
                                        </p:tav>
                                        <p:tav tm="100000">
                                          <p:val>
                                            <p:strVal val="#ppt_x"/>
                                          </p:val>
                                        </p:tav>
                                      </p:tavLst>
                                    </p:anim>
                                    <p:anim calcmode="lin" valueType="num">
                                      <p:cBhvr additive="base">
                                        <p:cTn id="46" dur="500" fill="hold"/>
                                        <p:tgtEl>
                                          <p:spTgt spid="60"/>
                                        </p:tgtEl>
                                        <p:attrNameLst>
                                          <p:attrName>ppt_y</p:attrName>
                                        </p:attrNameLst>
                                      </p:cBhvr>
                                      <p:tavLst>
                                        <p:tav tm="0">
                                          <p:val>
                                            <p:strVal val="#ppt_y"/>
                                          </p:val>
                                        </p:tav>
                                        <p:tav tm="100000">
                                          <p:val>
                                            <p:strVal val="#ppt_y"/>
                                          </p:val>
                                        </p:tav>
                                      </p:tavLst>
                                    </p:anim>
                                  </p:childTnLst>
                                </p:cTn>
                              </p:par>
                            </p:childTnLst>
                          </p:cTn>
                        </p:par>
                        <p:par>
                          <p:cTn id="47" fill="hold">
                            <p:stCondLst>
                              <p:cond delay="2800"/>
                            </p:stCondLst>
                            <p:childTnLst>
                              <p:par>
                                <p:cTn id="48" presetID="2" presetClass="entr" presetSubtype="8" fill="hold" nodeType="afterEffect">
                                  <p:stCondLst>
                                    <p:cond delay="0"/>
                                  </p:stCondLst>
                                  <p:childTnLst>
                                    <p:set>
                                      <p:cBhvr>
                                        <p:cTn id="49" dur="1" fill="hold">
                                          <p:stCondLst>
                                            <p:cond delay="0"/>
                                          </p:stCondLst>
                                        </p:cTn>
                                        <p:tgtEl>
                                          <p:spTgt spid="48"/>
                                        </p:tgtEl>
                                        <p:attrNameLst>
                                          <p:attrName>style.visibility</p:attrName>
                                        </p:attrNameLst>
                                      </p:cBhvr>
                                      <p:to>
                                        <p:strVal val="visible"/>
                                      </p:to>
                                    </p:set>
                                    <p:anim calcmode="lin" valueType="num">
                                      <p:cBhvr additive="base">
                                        <p:cTn id="50" dur="500" fill="hold"/>
                                        <p:tgtEl>
                                          <p:spTgt spid="48"/>
                                        </p:tgtEl>
                                        <p:attrNameLst>
                                          <p:attrName>ppt_x</p:attrName>
                                        </p:attrNameLst>
                                      </p:cBhvr>
                                      <p:tavLst>
                                        <p:tav tm="0">
                                          <p:val>
                                            <p:strVal val="0-#ppt_w/2"/>
                                          </p:val>
                                        </p:tav>
                                        <p:tav tm="100000">
                                          <p:val>
                                            <p:strVal val="#ppt_x"/>
                                          </p:val>
                                        </p:tav>
                                      </p:tavLst>
                                    </p:anim>
                                    <p:anim calcmode="lin" valueType="num">
                                      <p:cBhvr additive="base">
                                        <p:cTn id="51" dur="500" fill="hold"/>
                                        <p:tgtEl>
                                          <p:spTgt spid="48"/>
                                        </p:tgtEl>
                                        <p:attrNameLst>
                                          <p:attrName>ppt_y</p:attrName>
                                        </p:attrNameLst>
                                      </p:cBhvr>
                                      <p:tavLst>
                                        <p:tav tm="0">
                                          <p:val>
                                            <p:strVal val="#ppt_y"/>
                                          </p:val>
                                        </p:tav>
                                        <p:tav tm="100000">
                                          <p:val>
                                            <p:strVal val="#ppt_y"/>
                                          </p:val>
                                        </p:tav>
                                      </p:tavLst>
                                    </p:anim>
                                  </p:childTnLst>
                                </p:cTn>
                              </p:par>
                              <p:par>
                                <p:cTn id="52" presetID="2" presetClass="entr" presetSubtype="2" fill="hold" nodeType="withEffect">
                                  <p:stCondLst>
                                    <p:cond delay="0"/>
                                  </p:stCondLst>
                                  <p:childTnLst>
                                    <p:set>
                                      <p:cBhvr>
                                        <p:cTn id="53" dur="1" fill="hold">
                                          <p:stCondLst>
                                            <p:cond delay="0"/>
                                          </p:stCondLst>
                                        </p:cTn>
                                        <p:tgtEl>
                                          <p:spTgt spid="63"/>
                                        </p:tgtEl>
                                        <p:attrNameLst>
                                          <p:attrName>style.visibility</p:attrName>
                                        </p:attrNameLst>
                                      </p:cBhvr>
                                      <p:to>
                                        <p:strVal val="visible"/>
                                      </p:to>
                                    </p:set>
                                    <p:anim calcmode="lin" valueType="num">
                                      <p:cBhvr additive="base">
                                        <p:cTn id="54" dur="500" fill="hold"/>
                                        <p:tgtEl>
                                          <p:spTgt spid="63"/>
                                        </p:tgtEl>
                                        <p:attrNameLst>
                                          <p:attrName>ppt_x</p:attrName>
                                        </p:attrNameLst>
                                      </p:cBhvr>
                                      <p:tavLst>
                                        <p:tav tm="0">
                                          <p:val>
                                            <p:strVal val="1+#ppt_w/2"/>
                                          </p:val>
                                        </p:tav>
                                        <p:tav tm="100000">
                                          <p:val>
                                            <p:strVal val="#ppt_x"/>
                                          </p:val>
                                        </p:tav>
                                      </p:tavLst>
                                    </p:anim>
                                    <p:anim calcmode="lin" valueType="num">
                                      <p:cBhvr additive="base">
                                        <p:cTn id="55" dur="500" fill="hold"/>
                                        <p:tgtEl>
                                          <p:spTgt spid="63"/>
                                        </p:tgtEl>
                                        <p:attrNameLst>
                                          <p:attrName>ppt_y</p:attrName>
                                        </p:attrNameLst>
                                      </p:cBhvr>
                                      <p:tavLst>
                                        <p:tav tm="0">
                                          <p:val>
                                            <p:strVal val="#ppt_y"/>
                                          </p:val>
                                        </p:tav>
                                        <p:tav tm="100000">
                                          <p:val>
                                            <p:strVal val="#ppt_y"/>
                                          </p:val>
                                        </p:tav>
                                      </p:tavLst>
                                    </p:anim>
                                  </p:childTnLst>
                                </p:cTn>
                              </p:par>
                            </p:childTnLst>
                          </p:cTn>
                        </p:par>
                        <p:par>
                          <p:cTn id="56" fill="hold">
                            <p:stCondLst>
                              <p:cond delay="3300"/>
                            </p:stCondLst>
                            <p:childTnLst>
                              <p:par>
                                <p:cTn id="57" presetID="2" presetClass="entr" presetSubtype="8" fill="hold" nodeType="afterEffect">
                                  <p:stCondLst>
                                    <p:cond delay="0"/>
                                  </p:stCondLst>
                                  <p:childTnLst>
                                    <p:set>
                                      <p:cBhvr>
                                        <p:cTn id="58" dur="1" fill="hold">
                                          <p:stCondLst>
                                            <p:cond delay="0"/>
                                          </p:stCondLst>
                                        </p:cTn>
                                        <p:tgtEl>
                                          <p:spTgt spid="51"/>
                                        </p:tgtEl>
                                        <p:attrNameLst>
                                          <p:attrName>style.visibility</p:attrName>
                                        </p:attrNameLst>
                                      </p:cBhvr>
                                      <p:to>
                                        <p:strVal val="visible"/>
                                      </p:to>
                                    </p:set>
                                    <p:anim calcmode="lin" valueType="num">
                                      <p:cBhvr additive="base">
                                        <p:cTn id="59" dur="500" fill="hold"/>
                                        <p:tgtEl>
                                          <p:spTgt spid="51"/>
                                        </p:tgtEl>
                                        <p:attrNameLst>
                                          <p:attrName>ppt_x</p:attrName>
                                        </p:attrNameLst>
                                      </p:cBhvr>
                                      <p:tavLst>
                                        <p:tav tm="0">
                                          <p:val>
                                            <p:strVal val="0-#ppt_w/2"/>
                                          </p:val>
                                        </p:tav>
                                        <p:tav tm="100000">
                                          <p:val>
                                            <p:strVal val="#ppt_x"/>
                                          </p:val>
                                        </p:tav>
                                      </p:tavLst>
                                    </p:anim>
                                    <p:anim calcmode="lin" valueType="num">
                                      <p:cBhvr additive="base">
                                        <p:cTn id="60" dur="500" fill="hold"/>
                                        <p:tgtEl>
                                          <p:spTgt spid="51"/>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66"/>
                                        </p:tgtEl>
                                        <p:attrNameLst>
                                          <p:attrName>style.visibility</p:attrName>
                                        </p:attrNameLst>
                                      </p:cBhvr>
                                      <p:to>
                                        <p:strVal val="visible"/>
                                      </p:to>
                                    </p:set>
                                    <p:anim calcmode="lin" valueType="num">
                                      <p:cBhvr additive="base">
                                        <p:cTn id="63" dur="500" fill="hold"/>
                                        <p:tgtEl>
                                          <p:spTgt spid="66"/>
                                        </p:tgtEl>
                                        <p:attrNameLst>
                                          <p:attrName>ppt_x</p:attrName>
                                        </p:attrNameLst>
                                      </p:cBhvr>
                                      <p:tavLst>
                                        <p:tav tm="0">
                                          <p:val>
                                            <p:strVal val="1+#ppt_w/2"/>
                                          </p:val>
                                        </p:tav>
                                        <p:tav tm="100000">
                                          <p:val>
                                            <p:strVal val="#ppt_x"/>
                                          </p:val>
                                        </p:tav>
                                      </p:tavLst>
                                    </p:anim>
                                    <p:anim calcmode="lin" valueType="num">
                                      <p:cBhvr additive="base">
                                        <p:cTn id="64" dur="500" fill="hold"/>
                                        <p:tgtEl>
                                          <p:spTgt spid="66"/>
                                        </p:tgtEl>
                                        <p:attrNameLst>
                                          <p:attrName>ppt_y</p:attrName>
                                        </p:attrNameLst>
                                      </p:cBhvr>
                                      <p:tavLst>
                                        <p:tav tm="0">
                                          <p:val>
                                            <p:strVal val="#ppt_y"/>
                                          </p:val>
                                        </p:tav>
                                        <p:tav tm="100000">
                                          <p:val>
                                            <p:strVal val="#ppt_y"/>
                                          </p:val>
                                        </p:tav>
                                      </p:tavLst>
                                    </p:anim>
                                  </p:childTnLst>
                                </p:cTn>
                              </p:par>
                            </p:childTnLst>
                          </p:cTn>
                        </p:par>
                        <p:par>
                          <p:cTn id="65" fill="hold">
                            <p:stCondLst>
                              <p:cond delay="3800"/>
                            </p:stCondLst>
                            <p:childTnLst>
                              <p:par>
                                <p:cTn id="66" presetID="2" presetClass="entr" presetSubtype="8" fill="hold" nodeType="afterEffect">
                                  <p:stCondLst>
                                    <p:cond delay="0"/>
                                  </p:stCondLst>
                                  <p:childTnLst>
                                    <p:set>
                                      <p:cBhvr>
                                        <p:cTn id="67" dur="1" fill="hold">
                                          <p:stCondLst>
                                            <p:cond delay="0"/>
                                          </p:stCondLst>
                                        </p:cTn>
                                        <p:tgtEl>
                                          <p:spTgt spid="54"/>
                                        </p:tgtEl>
                                        <p:attrNameLst>
                                          <p:attrName>style.visibility</p:attrName>
                                        </p:attrNameLst>
                                      </p:cBhvr>
                                      <p:to>
                                        <p:strVal val="visible"/>
                                      </p:to>
                                    </p:set>
                                    <p:anim calcmode="lin" valueType="num">
                                      <p:cBhvr additive="base">
                                        <p:cTn id="68" dur="500" fill="hold"/>
                                        <p:tgtEl>
                                          <p:spTgt spid="54"/>
                                        </p:tgtEl>
                                        <p:attrNameLst>
                                          <p:attrName>ppt_x</p:attrName>
                                        </p:attrNameLst>
                                      </p:cBhvr>
                                      <p:tavLst>
                                        <p:tav tm="0">
                                          <p:val>
                                            <p:strVal val="0-#ppt_w/2"/>
                                          </p:val>
                                        </p:tav>
                                        <p:tav tm="100000">
                                          <p:val>
                                            <p:strVal val="#ppt_x"/>
                                          </p:val>
                                        </p:tav>
                                      </p:tavLst>
                                    </p:anim>
                                    <p:anim calcmode="lin" valueType="num">
                                      <p:cBhvr additive="base">
                                        <p:cTn id="69" dur="500" fill="hold"/>
                                        <p:tgtEl>
                                          <p:spTgt spid="54"/>
                                        </p:tgtEl>
                                        <p:attrNameLst>
                                          <p:attrName>ppt_y</p:attrName>
                                        </p:attrNameLst>
                                      </p:cBhvr>
                                      <p:tavLst>
                                        <p:tav tm="0">
                                          <p:val>
                                            <p:strVal val="#ppt_y"/>
                                          </p:val>
                                        </p:tav>
                                        <p:tav tm="100000">
                                          <p:val>
                                            <p:strVal val="#ppt_y"/>
                                          </p:val>
                                        </p:tav>
                                      </p:tavLst>
                                    </p:anim>
                                  </p:childTnLst>
                                </p:cTn>
                              </p:par>
                              <p:par>
                                <p:cTn id="70" presetID="2" presetClass="entr" presetSubtype="2" fill="hold" nodeType="withEffect">
                                  <p:stCondLst>
                                    <p:cond delay="0"/>
                                  </p:stCondLst>
                                  <p:childTnLst>
                                    <p:set>
                                      <p:cBhvr>
                                        <p:cTn id="71" dur="1" fill="hold">
                                          <p:stCondLst>
                                            <p:cond delay="0"/>
                                          </p:stCondLst>
                                        </p:cTn>
                                        <p:tgtEl>
                                          <p:spTgt spid="69"/>
                                        </p:tgtEl>
                                        <p:attrNameLst>
                                          <p:attrName>style.visibility</p:attrName>
                                        </p:attrNameLst>
                                      </p:cBhvr>
                                      <p:to>
                                        <p:strVal val="visible"/>
                                      </p:to>
                                    </p:set>
                                    <p:anim calcmode="lin" valueType="num">
                                      <p:cBhvr additive="base">
                                        <p:cTn id="72" dur="500" fill="hold"/>
                                        <p:tgtEl>
                                          <p:spTgt spid="69"/>
                                        </p:tgtEl>
                                        <p:attrNameLst>
                                          <p:attrName>ppt_x</p:attrName>
                                        </p:attrNameLst>
                                      </p:cBhvr>
                                      <p:tavLst>
                                        <p:tav tm="0">
                                          <p:val>
                                            <p:strVal val="1+#ppt_w/2"/>
                                          </p:val>
                                        </p:tav>
                                        <p:tav tm="100000">
                                          <p:val>
                                            <p:strVal val="#ppt_x"/>
                                          </p:val>
                                        </p:tav>
                                      </p:tavLst>
                                    </p:anim>
                                    <p:anim calcmode="lin" valueType="num">
                                      <p:cBhvr additive="base">
                                        <p:cTn id="73" dur="500" fill="hold"/>
                                        <p:tgtEl>
                                          <p:spTgt spid="69"/>
                                        </p:tgtEl>
                                        <p:attrNameLst>
                                          <p:attrName>ppt_y</p:attrName>
                                        </p:attrNameLst>
                                      </p:cBhvr>
                                      <p:tavLst>
                                        <p:tav tm="0">
                                          <p:val>
                                            <p:strVal val="#ppt_y"/>
                                          </p:val>
                                        </p:tav>
                                        <p:tav tm="100000">
                                          <p:val>
                                            <p:strVal val="#ppt_y"/>
                                          </p:val>
                                        </p:tav>
                                      </p:tavLst>
                                    </p:anim>
                                  </p:childTnLst>
                                </p:cTn>
                              </p:par>
                            </p:childTnLst>
                          </p:cTn>
                        </p:par>
                        <p:par>
                          <p:cTn id="74" fill="hold">
                            <p:stCondLst>
                              <p:cond delay="4300"/>
                            </p:stCondLst>
                            <p:childTnLst>
                              <p:par>
                                <p:cTn id="75" presetID="2" presetClass="entr" presetSubtype="8" fill="hold" nodeType="afterEffect">
                                  <p:stCondLst>
                                    <p:cond delay="0"/>
                                  </p:stCondLst>
                                  <p:childTnLst>
                                    <p:set>
                                      <p:cBhvr>
                                        <p:cTn id="76" dur="1" fill="hold">
                                          <p:stCondLst>
                                            <p:cond delay="0"/>
                                          </p:stCondLst>
                                        </p:cTn>
                                        <p:tgtEl>
                                          <p:spTgt spid="57"/>
                                        </p:tgtEl>
                                        <p:attrNameLst>
                                          <p:attrName>style.visibility</p:attrName>
                                        </p:attrNameLst>
                                      </p:cBhvr>
                                      <p:to>
                                        <p:strVal val="visible"/>
                                      </p:to>
                                    </p:set>
                                    <p:anim calcmode="lin" valueType="num">
                                      <p:cBhvr additive="base">
                                        <p:cTn id="77" dur="500" fill="hold"/>
                                        <p:tgtEl>
                                          <p:spTgt spid="57"/>
                                        </p:tgtEl>
                                        <p:attrNameLst>
                                          <p:attrName>ppt_x</p:attrName>
                                        </p:attrNameLst>
                                      </p:cBhvr>
                                      <p:tavLst>
                                        <p:tav tm="0">
                                          <p:val>
                                            <p:strVal val="0-#ppt_w/2"/>
                                          </p:val>
                                        </p:tav>
                                        <p:tav tm="100000">
                                          <p:val>
                                            <p:strVal val="#ppt_x"/>
                                          </p:val>
                                        </p:tav>
                                      </p:tavLst>
                                    </p:anim>
                                    <p:anim calcmode="lin" valueType="num">
                                      <p:cBhvr additive="base">
                                        <p:cTn id="78" dur="500" fill="hold"/>
                                        <p:tgtEl>
                                          <p:spTgt spid="57"/>
                                        </p:tgtEl>
                                        <p:attrNameLst>
                                          <p:attrName>ppt_y</p:attrName>
                                        </p:attrNameLst>
                                      </p:cBhvr>
                                      <p:tavLst>
                                        <p:tav tm="0">
                                          <p:val>
                                            <p:strVal val="#ppt_y"/>
                                          </p:val>
                                        </p:tav>
                                        <p:tav tm="100000">
                                          <p:val>
                                            <p:strVal val="#ppt_y"/>
                                          </p:val>
                                        </p:tav>
                                      </p:tavLst>
                                    </p:anim>
                                  </p:childTnLst>
                                </p:cTn>
                              </p:par>
                              <p:par>
                                <p:cTn id="79" presetID="2" presetClass="entr" presetSubtype="2" fill="hold" nodeType="withEffect">
                                  <p:stCondLst>
                                    <p:cond delay="0"/>
                                  </p:stCondLst>
                                  <p:childTnLst>
                                    <p:set>
                                      <p:cBhvr>
                                        <p:cTn id="80" dur="1" fill="hold">
                                          <p:stCondLst>
                                            <p:cond delay="0"/>
                                          </p:stCondLst>
                                        </p:cTn>
                                        <p:tgtEl>
                                          <p:spTgt spid="72"/>
                                        </p:tgtEl>
                                        <p:attrNameLst>
                                          <p:attrName>style.visibility</p:attrName>
                                        </p:attrNameLst>
                                      </p:cBhvr>
                                      <p:to>
                                        <p:strVal val="visible"/>
                                      </p:to>
                                    </p:set>
                                    <p:anim calcmode="lin" valueType="num">
                                      <p:cBhvr additive="base">
                                        <p:cTn id="81" dur="500" fill="hold"/>
                                        <p:tgtEl>
                                          <p:spTgt spid="72"/>
                                        </p:tgtEl>
                                        <p:attrNameLst>
                                          <p:attrName>ppt_x</p:attrName>
                                        </p:attrNameLst>
                                      </p:cBhvr>
                                      <p:tavLst>
                                        <p:tav tm="0">
                                          <p:val>
                                            <p:strVal val="1+#ppt_w/2"/>
                                          </p:val>
                                        </p:tav>
                                        <p:tav tm="100000">
                                          <p:val>
                                            <p:strVal val="#ppt_x"/>
                                          </p:val>
                                        </p:tav>
                                      </p:tavLst>
                                    </p:anim>
                                    <p:anim calcmode="lin" valueType="num">
                                      <p:cBhvr additive="base">
                                        <p:cTn id="82" dur="500" fill="hold"/>
                                        <p:tgtEl>
                                          <p:spTgt spid="7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0" y="1651830"/>
            <a:ext cx="9144000" cy="1814777"/>
            <a:chOff x="170694" y="177982"/>
            <a:chExt cx="3936004"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4"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01</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848689" y="2237094"/>
            <a:ext cx="5050408" cy="623250"/>
          </a:xfrm>
          <a:prstGeom prst="rect">
            <a:avLst/>
          </a:prstGeom>
          <a:noFill/>
        </p:spPr>
        <p:txBody>
          <a:bodyPr wrap="square" lIns="68584" tIns="34291" rIns="68584" bIns="34291" rtlCol="0">
            <a:spAutoFit/>
          </a:bodyPr>
          <a:lstStyle/>
          <a:p>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项目背景</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5940152" y="1274820"/>
            <a:ext cx="432048" cy="432834"/>
            <a:chOff x="6084168" y="1274820"/>
            <a:chExt cx="432048" cy="432834"/>
          </a:xfrm>
        </p:grpSpPr>
        <p:sp>
          <p:nvSpPr>
            <p:cNvPr id="14"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9"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6" name="组合 5"/>
          <p:cNvGrpSpPr/>
          <p:nvPr/>
        </p:nvGrpSpPr>
        <p:grpSpPr>
          <a:xfrm>
            <a:off x="4644008" y="1275213"/>
            <a:ext cx="432048" cy="432048"/>
            <a:chOff x="4788024" y="1275213"/>
            <a:chExt cx="432048" cy="432048"/>
          </a:xfrm>
        </p:grpSpPr>
        <p:sp>
          <p:nvSpPr>
            <p:cNvPr id="17"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0"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9" name="组合 8"/>
          <p:cNvGrpSpPr/>
          <p:nvPr/>
        </p:nvGrpSpPr>
        <p:grpSpPr>
          <a:xfrm>
            <a:off x="5292080" y="1274820"/>
            <a:ext cx="432833" cy="432834"/>
            <a:chOff x="5436096" y="1274820"/>
            <a:chExt cx="432833" cy="432834"/>
          </a:xfrm>
        </p:grpSpPr>
        <p:sp>
          <p:nvSpPr>
            <p:cNvPr id="25"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4" name="组合 3"/>
          <p:cNvGrpSpPr/>
          <p:nvPr/>
        </p:nvGrpSpPr>
        <p:grpSpPr>
          <a:xfrm>
            <a:off x="3347864" y="1274820"/>
            <a:ext cx="432833" cy="432834"/>
            <a:chOff x="3491880" y="1274820"/>
            <a:chExt cx="432833" cy="432834"/>
          </a:xfrm>
        </p:grpSpPr>
        <p:sp>
          <p:nvSpPr>
            <p:cNvPr id="11"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2"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5" name="组合 4"/>
          <p:cNvGrpSpPr/>
          <p:nvPr/>
        </p:nvGrpSpPr>
        <p:grpSpPr>
          <a:xfrm>
            <a:off x="3995936" y="1274820"/>
            <a:ext cx="432833" cy="432834"/>
            <a:chOff x="4139952" y="1274820"/>
            <a:chExt cx="432833" cy="432834"/>
          </a:xfrm>
        </p:grpSpPr>
        <p:sp>
          <p:nvSpPr>
            <p:cNvPr id="24"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3"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3680190998"/>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nodeType="withEffect">
                                  <p:stCondLst>
                                    <p:cond delay="20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nodeType="withEffect">
                                  <p:stCondLst>
                                    <p:cond delay="40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nodeType="withEffect">
                                  <p:stCondLst>
                                    <p:cond delay="600"/>
                                  </p:stCondLst>
                                  <p:childTnLst>
                                    <p:set>
                                      <p:cBhvr>
                                        <p:cTn id="26" dur="1" fill="hold">
                                          <p:stCondLst>
                                            <p:cond delay="0"/>
                                          </p:stCondLst>
                                        </p:cTn>
                                        <p:tgtEl>
                                          <p:spTgt spid="9"/>
                                        </p:tgtEl>
                                        <p:attrNameLst>
                                          <p:attrName>style.visibility</p:attrName>
                                        </p:attrNameLst>
                                      </p:cBhvr>
                                      <p:to>
                                        <p:strVal val="visible"/>
                                      </p:to>
                                    </p:set>
                                    <p:anim calcmode="lin" valueType="num">
                                      <p:cBhvr>
                                        <p:cTn id="27" dur="500" fill="hold"/>
                                        <p:tgtEl>
                                          <p:spTgt spid="9"/>
                                        </p:tgtEl>
                                        <p:attrNameLst>
                                          <p:attrName>ppt_w</p:attrName>
                                        </p:attrNameLst>
                                      </p:cBhvr>
                                      <p:tavLst>
                                        <p:tav tm="0">
                                          <p:val>
                                            <p:fltVal val="0"/>
                                          </p:val>
                                        </p:tav>
                                        <p:tav tm="100000">
                                          <p:val>
                                            <p:strVal val="#ppt_w"/>
                                          </p:val>
                                        </p:tav>
                                      </p:tavLst>
                                    </p:anim>
                                    <p:anim calcmode="lin" valueType="num">
                                      <p:cBhvr>
                                        <p:cTn id="28" dur="500" fill="hold"/>
                                        <p:tgtEl>
                                          <p:spTgt spid="9"/>
                                        </p:tgtEl>
                                        <p:attrNameLst>
                                          <p:attrName>ppt_h</p:attrName>
                                        </p:attrNameLst>
                                      </p:cBhvr>
                                      <p:tavLst>
                                        <p:tav tm="0">
                                          <p:val>
                                            <p:fltVal val="0"/>
                                          </p:val>
                                        </p:tav>
                                        <p:tav tm="100000">
                                          <p:val>
                                            <p:strVal val="#ppt_h"/>
                                          </p:val>
                                        </p:tav>
                                      </p:tavLst>
                                    </p:anim>
                                    <p:animEffect transition="in" filter="fade">
                                      <p:cBhvr>
                                        <p:cTn id="29" dur="500"/>
                                        <p:tgtEl>
                                          <p:spTgt spid="9"/>
                                        </p:tgtEl>
                                      </p:cBhvr>
                                    </p:animEffect>
                                  </p:childTnLst>
                                </p:cTn>
                              </p:par>
                              <p:par>
                                <p:cTn id="30" presetID="53" presetClass="entr" presetSubtype="16" fill="hold" nodeType="withEffect">
                                  <p:stCondLst>
                                    <p:cond delay="80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项目背景</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857880" y="987574"/>
            <a:ext cx="6738456" cy="3539430"/>
          </a:xfrm>
          <a:prstGeom prst="rect">
            <a:avLst/>
          </a:prstGeom>
          <a:noFill/>
        </p:spPr>
        <p:txBody>
          <a:bodyPr wrap="square" rtlCol="0">
            <a:spAutoFit/>
          </a:bodyPr>
          <a:lstStyle/>
          <a:p>
            <a:r>
              <a:rPr lang="en-US" altLang="zh-CN" sz="1400" dirty="0" smtClean="0"/>
              <a:t>         </a:t>
            </a:r>
            <a:r>
              <a:rPr lang="zh-CN" altLang="zh-CN" sz="1400" dirty="0" smtClean="0"/>
              <a:t>随着</a:t>
            </a:r>
            <a:r>
              <a:rPr lang="zh-CN" altLang="zh-CN" sz="1400" dirty="0"/>
              <a:t>环境污染和垃圾处理问题的日渐显现，社会对垃圾分类回收的重视程度越来越高。对于收集垃圾桶的翻桶式垃圾车而言，如何监督车辆操作人员的操作规范以及统计他们的工作量是一项重要议题。对垃圾车的翻桶数据进行采集和统计是一个很好的思路。收集和统计翻桶过程中垃圾桶颜色、规格、数量、容量以及翻桶次数可以用来判断该垃圾车所收的垃圾桶是否符合其规定收集的垃圾分类标准，也可以对环卫工作人员的工作量进行统计</a:t>
            </a:r>
            <a:r>
              <a:rPr lang="zh-CN" altLang="zh-CN" sz="1400" dirty="0" smtClean="0"/>
              <a:t>。</a:t>
            </a:r>
            <a:endParaRPr lang="en-US" altLang="zh-CN" sz="1400" dirty="0" smtClean="0"/>
          </a:p>
          <a:p>
            <a:endParaRPr lang="zh-CN" altLang="zh-CN" sz="1400" dirty="0"/>
          </a:p>
          <a:p>
            <a:r>
              <a:rPr lang="en-US" altLang="zh-CN" sz="1400" dirty="0" smtClean="0"/>
              <a:t>         </a:t>
            </a:r>
            <a:r>
              <a:rPr lang="zh-CN" altLang="zh-CN" sz="1400" dirty="0" smtClean="0"/>
              <a:t>现有</a:t>
            </a:r>
            <a:r>
              <a:rPr lang="zh-CN" altLang="zh-CN" sz="1400" dirty="0"/>
              <a:t>的垃圾车翻桶信息统计技术通过给垃圾桶加装</a:t>
            </a:r>
            <a:r>
              <a:rPr lang="en-US" altLang="zh-CN" sz="1400" dirty="0"/>
              <a:t>RFID</a:t>
            </a:r>
            <a:r>
              <a:rPr lang="zh-CN" altLang="zh-CN" sz="1400" dirty="0"/>
              <a:t>标签实现。每个垃圾桶具上装有不同的</a:t>
            </a:r>
            <a:r>
              <a:rPr lang="en-US" altLang="zh-CN" sz="1400" dirty="0"/>
              <a:t>RFID</a:t>
            </a:r>
            <a:r>
              <a:rPr lang="zh-CN" altLang="zh-CN" sz="1400" dirty="0"/>
              <a:t>标签，用来记录该垃圾桶的颜色、规格等属性信息。垃圾车尾部装有</a:t>
            </a:r>
            <a:r>
              <a:rPr lang="en-US" altLang="zh-CN" sz="1400" dirty="0"/>
              <a:t>RFID</a:t>
            </a:r>
            <a:r>
              <a:rPr lang="zh-CN" altLang="zh-CN" sz="1400" dirty="0"/>
              <a:t>感应装置，在翻桶时，垃圾车上的</a:t>
            </a:r>
            <a:r>
              <a:rPr lang="en-US" altLang="zh-CN" sz="1400" dirty="0"/>
              <a:t>RFID</a:t>
            </a:r>
            <a:r>
              <a:rPr lang="zh-CN" altLang="zh-CN" sz="1400" dirty="0"/>
              <a:t>感应装置会读取垃圾筒上的</a:t>
            </a:r>
            <a:r>
              <a:rPr lang="en-US" altLang="zh-CN" sz="1400" dirty="0"/>
              <a:t>RFID</a:t>
            </a:r>
            <a:r>
              <a:rPr lang="zh-CN" altLang="zh-CN" sz="1400" dirty="0"/>
              <a:t>标签以获取所收集垃圾桶的属性，然后将获取到的信息发送给车载终端设备。车载终端设备再将这些信息发送给云端服务器进行统计和管理</a:t>
            </a:r>
            <a:r>
              <a:rPr lang="zh-CN" altLang="zh-CN" sz="1400" dirty="0" smtClean="0"/>
              <a:t>。</a:t>
            </a:r>
            <a:endParaRPr lang="en-US" altLang="zh-CN" sz="1400" dirty="0" smtClean="0"/>
          </a:p>
          <a:p>
            <a:endParaRPr lang="zh-CN" altLang="zh-CN" sz="1400" dirty="0"/>
          </a:p>
          <a:p>
            <a:r>
              <a:rPr lang="en-US" altLang="zh-CN" sz="1400" dirty="0"/>
              <a:t> </a:t>
            </a:r>
            <a:r>
              <a:rPr lang="en-US" altLang="zh-CN" sz="1400" dirty="0" smtClean="0"/>
              <a:t>        </a:t>
            </a:r>
            <a:r>
              <a:rPr lang="zh-CN" altLang="zh-CN" sz="1400" dirty="0" smtClean="0"/>
              <a:t>近几年来</a:t>
            </a:r>
            <a:r>
              <a:rPr lang="zh-CN" altLang="zh-CN" sz="1400" dirty="0"/>
              <a:t>，基于深度学习的目标检测算法取得了很大的突破。目标检测，即从一幅场景（图片）中找出目标，包括定位（找到目标对象在哪）和识别（判断目标对象是什么）两个过程。</a:t>
            </a:r>
            <a:endParaRPr lang="zh-CN" altLang="en-US" sz="1400" dirty="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448006284"/>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1" nodeType="afterEffect">
                                  <p:stCondLst>
                                    <p:cond delay="0"/>
                                  </p:stCondLst>
                                  <p:iterate type="lt">
                                    <p:tmPct val="10000"/>
                                  </p:iterate>
                                  <p:childTnLst>
                                    <p:set>
                                      <p:cBhvr>
                                        <p:cTn id="6" dur="1" fill="hold">
                                          <p:stCondLst>
                                            <p:cond delay="0"/>
                                          </p:stCondLst>
                                        </p:cTn>
                                        <p:tgtEl>
                                          <p:spTgt spid="31"/>
                                        </p:tgtEl>
                                        <p:attrNameLst>
                                          <p:attrName>style.visibility</p:attrName>
                                        </p:attrNameLst>
                                      </p:cBhvr>
                                      <p:to>
                                        <p:strVal val="visible"/>
                                      </p:to>
                                    </p:set>
                                    <p:anim calcmode="lin" valueType="num">
                                      <p:cBhvr>
                                        <p:cTn id="7"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1"/>
                                        </p:tgtEl>
                                        <p:attrNameLst>
                                          <p:attrName>ppt_y</p:attrName>
                                        </p:attrNameLst>
                                      </p:cBhvr>
                                      <p:tavLst>
                                        <p:tav tm="0">
                                          <p:val>
                                            <p:strVal val="#ppt_y"/>
                                          </p:val>
                                        </p:tav>
                                        <p:tav tm="100000">
                                          <p:val>
                                            <p:strVal val="#ppt_y"/>
                                          </p:val>
                                        </p:tav>
                                      </p:tavLst>
                                    </p:anim>
                                    <p:anim calcmode="lin" valueType="num">
                                      <p:cBhvr>
                                        <p:cTn id="9"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02</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977976" y="2237094"/>
            <a:ext cx="5050408" cy="623250"/>
          </a:xfrm>
          <a:prstGeom prst="rect">
            <a:avLst/>
          </a:prstGeom>
          <a:noFill/>
        </p:spPr>
        <p:txBody>
          <a:bodyPr wrap="square" lIns="68584" tIns="34291" rIns="68584" bIns="34291" rtlCol="0">
            <a:spAutoFit/>
          </a:bodyPr>
          <a:lstStyle/>
          <a:p>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项目需求</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3836718288"/>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项目需求</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8" name="矩形 27"/>
          <p:cNvSpPr/>
          <p:nvPr/>
        </p:nvSpPr>
        <p:spPr>
          <a:xfrm>
            <a:off x="2846759" y="1343698"/>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9" name="矩形 28"/>
          <p:cNvSpPr/>
          <p:nvPr/>
        </p:nvSpPr>
        <p:spPr>
          <a:xfrm>
            <a:off x="3653255" y="1180546"/>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a:latin typeface="微软雅黑" panose="020B0503020204020204" pitchFamily="34" charset="-122"/>
                <a:ea typeface="微软雅黑" panose="020B0503020204020204" pitchFamily="34" charset="-122"/>
              </a:rPr>
              <a:t>登录</a:t>
            </a:r>
            <a:r>
              <a:rPr lang="zh-CN" altLang="en-US" sz="1400" dirty="0" smtClean="0">
                <a:latin typeface="微软雅黑" panose="020B0503020204020204" pitchFamily="34" charset="-122"/>
                <a:ea typeface="微软雅黑" panose="020B0503020204020204" pitchFamily="34" charset="-122"/>
              </a:rPr>
              <a:t>注册</a:t>
            </a:r>
            <a:endParaRPr lang="zh-CN" altLang="en-US" sz="1400" dirty="0">
              <a:latin typeface="微软雅黑" panose="020B0503020204020204" pitchFamily="34" charset="-122"/>
              <a:ea typeface="微软雅黑" panose="020B0503020204020204" pitchFamily="34" charset="-122"/>
            </a:endParaRPr>
          </a:p>
        </p:txBody>
      </p:sp>
      <p:sp>
        <p:nvSpPr>
          <p:cNvPr id="30" name="六边形 29"/>
          <p:cNvSpPr/>
          <p:nvPr/>
        </p:nvSpPr>
        <p:spPr>
          <a:xfrm>
            <a:off x="903628" y="2425696"/>
            <a:ext cx="1190447" cy="1026114"/>
          </a:xfrm>
          <a:prstGeom prst="hexag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2000" b="1" dirty="0" smtClean="0">
                <a:latin typeface="微软雅黑" panose="020B0503020204020204" pitchFamily="34" charset="-122"/>
                <a:ea typeface="微软雅黑" panose="020B0503020204020204" pitchFamily="34" charset="-122"/>
              </a:rPr>
              <a:t>项目需求</a:t>
            </a:r>
            <a:endParaRPr lang="zh-CN" altLang="en-US" sz="2000" b="1" dirty="0">
              <a:latin typeface="微软雅黑" panose="020B0503020204020204" pitchFamily="34" charset="-122"/>
              <a:ea typeface="微软雅黑" panose="020B0503020204020204" pitchFamily="34" charset="-122"/>
            </a:endParaRPr>
          </a:p>
        </p:txBody>
      </p:sp>
      <p:cxnSp>
        <p:nvCxnSpPr>
          <p:cNvPr id="31" name="直接箭头连接符 30"/>
          <p:cNvCxnSpPr>
            <a:stCxn id="30" idx="5"/>
            <a:endCxn id="28" idx="1"/>
          </p:cNvCxnSpPr>
          <p:nvPr/>
        </p:nvCxnSpPr>
        <p:spPr>
          <a:xfrm flipV="1">
            <a:off x="1837547" y="1763265"/>
            <a:ext cx="1009212" cy="662431"/>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2" name="直接箭头连接符 31"/>
          <p:cNvCxnSpPr>
            <a:stCxn id="30" idx="0"/>
            <a:endCxn id="35" idx="1"/>
          </p:cNvCxnSpPr>
          <p:nvPr/>
        </p:nvCxnSpPr>
        <p:spPr>
          <a:xfrm flipV="1">
            <a:off x="2094075" y="2936587"/>
            <a:ext cx="752684" cy="2166"/>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cxnSp>
        <p:nvCxnSpPr>
          <p:cNvPr id="33" name="直接箭头连接符 32"/>
          <p:cNvCxnSpPr>
            <a:stCxn id="30" idx="1"/>
            <a:endCxn id="38" idx="1"/>
          </p:cNvCxnSpPr>
          <p:nvPr/>
        </p:nvCxnSpPr>
        <p:spPr>
          <a:xfrm>
            <a:off x="1837547" y="3451810"/>
            <a:ext cx="1009212" cy="679039"/>
          </a:xfrm>
          <a:prstGeom prst="straightConnector1">
            <a:avLst/>
          </a:prstGeom>
          <a:ln>
            <a:solidFill>
              <a:schemeClr val="tx1">
                <a:lumMod val="50000"/>
                <a:lumOff val="50000"/>
              </a:schemeClr>
            </a:solidFill>
            <a:tailEnd type="arrow"/>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142299" y="1615449"/>
            <a:ext cx="4537095" cy="249814"/>
          </a:xfrm>
          <a:prstGeom prst="rect">
            <a:avLst/>
          </a:prstGeom>
          <a:noFill/>
        </p:spPr>
        <p:txBody>
          <a:bodyPr wrap="square" lIns="68584" tIns="34291" rIns="68584" bIns="34291" rtlCol="0">
            <a:spAutoFit/>
          </a:bodyPr>
          <a:lstStyle/>
          <a:p>
            <a:pPr>
              <a:lnSpc>
                <a:spcPct val="130000"/>
              </a:lnSpc>
            </a:pPr>
            <a:r>
              <a:rPr lang="zh-CN" altLang="en-US" sz="1000" dirty="0" smtClean="0">
                <a:solidFill>
                  <a:schemeClr val="tx1">
                    <a:lumMod val="75000"/>
                    <a:lumOff val="25000"/>
                  </a:schemeClr>
                </a:solidFill>
                <a:latin typeface="微软雅黑" pitchFamily="34" charset="-122"/>
                <a:ea typeface="微软雅黑" panose="020B0503020204020204" pitchFamily="34" charset="-122"/>
              </a:rPr>
              <a:t>作为一个完整的系统，需要实现注册与登录功能</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
        <p:nvSpPr>
          <p:cNvPr id="35" name="矩形 34"/>
          <p:cNvSpPr/>
          <p:nvPr/>
        </p:nvSpPr>
        <p:spPr>
          <a:xfrm>
            <a:off x="2846759" y="2517020"/>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6" name="矩形 35"/>
          <p:cNvSpPr/>
          <p:nvPr/>
        </p:nvSpPr>
        <p:spPr>
          <a:xfrm>
            <a:off x="3653255" y="2361550"/>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smtClean="0">
                <a:latin typeface="微软雅黑" panose="020B0503020204020204" pitchFamily="34" charset="-122"/>
                <a:ea typeface="微软雅黑" panose="020B0503020204020204" pitchFamily="34" charset="-122"/>
              </a:rPr>
              <a:t>垃圾桶数目和容量信息识别</a:t>
            </a:r>
            <a:endParaRPr lang="zh-CN" altLang="en-US" sz="1400" dirty="0">
              <a:latin typeface="微软雅黑" panose="020B0503020204020204" pitchFamily="34" charset="-122"/>
              <a:ea typeface="微软雅黑" panose="020B0503020204020204" pitchFamily="34" charset="-122"/>
            </a:endParaRPr>
          </a:p>
        </p:txBody>
      </p:sp>
      <p:sp>
        <p:nvSpPr>
          <p:cNvPr id="37" name="TextBox 36"/>
          <p:cNvSpPr txBox="1"/>
          <p:nvPr/>
        </p:nvSpPr>
        <p:spPr>
          <a:xfrm>
            <a:off x="3142299" y="2806771"/>
            <a:ext cx="4537095" cy="249814"/>
          </a:xfrm>
          <a:prstGeom prst="rect">
            <a:avLst/>
          </a:prstGeom>
          <a:noFill/>
        </p:spPr>
        <p:txBody>
          <a:bodyPr wrap="square" lIns="68584" tIns="34291" rIns="68584" bIns="34291" rtlCol="0">
            <a:spAutoFit/>
          </a:bodyPr>
          <a:lstStyle/>
          <a:p>
            <a:pPr>
              <a:lnSpc>
                <a:spcPct val="130000"/>
              </a:lnSpc>
            </a:pPr>
            <a:r>
              <a:rPr lang="zh-CN" altLang="en-US" sz="1000" dirty="0" smtClean="0">
                <a:solidFill>
                  <a:schemeClr val="tx1">
                    <a:lumMod val="75000"/>
                    <a:lumOff val="25000"/>
                  </a:schemeClr>
                </a:solidFill>
                <a:latin typeface="微软雅黑" pitchFamily="34" charset="-122"/>
                <a:ea typeface="微软雅黑" panose="020B0503020204020204" pitchFamily="34" charset="-122"/>
              </a:rPr>
              <a:t>对于输入的图片，需要检测出垃圾桶数目以及识别对应的垃圾桶容量信息</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
        <p:nvSpPr>
          <p:cNvPr id="38" name="矩形 37"/>
          <p:cNvSpPr/>
          <p:nvPr/>
        </p:nvSpPr>
        <p:spPr>
          <a:xfrm>
            <a:off x="2846759" y="3711282"/>
            <a:ext cx="5102700" cy="839134"/>
          </a:xfrm>
          <a:prstGeom prst="rect">
            <a:avLst/>
          </a:prstGeom>
          <a:solidFill>
            <a:schemeClr val="accent2"/>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39" name="矩形 38"/>
          <p:cNvSpPr/>
          <p:nvPr/>
        </p:nvSpPr>
        <p:spPr>
          <a:xfrm>
            <a:off x="3653255" y="3555813"/>
            <a:ext cx="3515183" cy="32746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4" tIns="34291" rIns="68584" bIns="34291" rtlCol="0" anchor="ctr"/>
          <a:lstStyle/>
          <a:p>
            <a:pPr algn="ctr"/>
            <a:r>
              <a:rPr lang="zh-CN" altLang="en-US" sz="1400" dirty="0" smtClean="0">
                <a:latin typeface="微软雅黑" panose="020B0503020204020204" pitchFamily="34" charset="-122"/>
                <a:ea typeface="微软雅黑" panose="020B0503020204020204" pitchFamily="34" charset="-122"/>
              </a:rPr>
              <a:t>实时检测垃圾桶信息</a:t>
            </a:r>
            <a:endParaRPr lang="zh-CN" altLang="en-US" sz="1400" dirty="0">
              <a:latin typeface="微软雅黑" panose="020B0503020204020204" pitchFamily="34" charset="-122"/>
              <a:ea typeface="微软雅黑" panose="020B0503020204020204" pitchFamily="34" charset="-122"/>
            </a:endParaRPr>
          </a:p>
        </p:txBody>
      </p:sp>
      <p:sp>
        <p:nvSpPr>
          <p:cNvPr id="40" name="TextBox 39"/>
          <p:cNvSpPr txBox="1"/>
          <p:nvPr/>
        </p:nvSpPr>
        <p:spPr>
          <a:xfrm>
            <a:off x="3129561" y="4073818"/>
            <a:ext cx="4537095" cy="249814"/>
          </a:xfrm>
          <a:prstGeom prst="rect">
            <a:avLst/>
          </a:prstGeom>
          <a:noFill/>
        </p:spPr>
        <p:txBody>
          <a:bodyPr wrap="square" lIns="68584" tIns="34291" rIns="68584" bIns="34291" rtlCol="0">
            <a:spAutoFit/>
          </a:bodyPr>
          <a:lstStyle/>
          <a:p>
            <a:pPr>
              <a:lnSpc>
                <a:spcPct val="130000"/>
              </a:lnSpc>
            </a:pPr>
            <a:r>
              <a:rPr lang="zh-CN" altLang="en-US" sz="1000" dirty="0" smtClean="0">
                <a:solidFill>
                  <a:schemeClr val="tx1">
                    <a:lumMod val="75000"/>
                    <a:lumOff val="25000"/>
                  </a:schemeClr>
                </a:solidFill>
                <a:latin typeface="微软雅黑" pitchFamily="34" charset="-122"/>
                <a:ea typeface="微软雅黑" panose="020B0503020204020204" pitchFamily="34" charset="-122"/>
              </a:rPr>
              <a:t>模拟摄像头进行实时输入，得到实时的垃圾桶数目和容积信息</a:t>
            </a:r>
            <a:endParaRPr lang="en-US" altLang="zh-CN" sz="1000" dirty="0">
              <a:solidFill>
                <a:schemeClr val="tx1">
                  <a:lumMod val="75000"/>
                  <a:lumOff val="25000"/>
                </a:schemeClr>
              </a:solidFill>
              <a:latin typeface="微软雅黑" pitchFamily="34" charset="-122"/>
              <a:ea typeface="微软雅黑" panose="020B0503020204020204" pitchFamily="34" charset="-122"/>
            </a:endParaRPr>
          </a:p>
        </p:txBody>
      </p:sp>
    </p:spTree>
    <p:extLst>
      <p:ext uri="{BB962C8B-B14F-4D97-AF65-F5344CB8AC3E}">
        <p14:creationId xmlns:p14="http://schemas.microsoft.com/office/powerpoint/2010/main" val="396108219"/>
      </p:ext>
    </p:extLst>
  </p:cSld>
  <p:clrMapOvr>
    <a:masterClrMapping/>
  </p:clrMapOvr>
  <p:transition spd="slow" advClick="0" advTm="0">
    <p:cover/>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6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1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6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150"/>
                                </p:stCondLst>
                                <p:childTnLst>
                                  <p:par>
                                    <p:cTn id="31" presetID="2" presetClass="entr" presetSubtype="1" fill="hold" grpId="0" nodeType="afterEffect" p14:presetBounceEnd="50000">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14:bounceEnd="50000">
                                          <p:cBhvr additive="base">
                                            <p:cTn id="33" dur="500" fill="hold"/>
                                            <p:tgtEl>
                                              <p:spTgt spid="28"/>
                                            </p:tgtEl>
                                            <p:attrNameLst>
                                              <p:attrName>ppt_x</p:attrName>
                                            </p:attrNameLst>
                                          </p:cBhvr>
                                          <p:tavLst>
                                            <p:tav tm="0">
                                              <p:val>
                                                <p:strVal val="#ppt_x"/>
                                              </p:val>
                                            </p:tav>
                                            <p:tav tm="100000">
                                              <p:val>
                                                <p:strVal val="#ppt_x"/>
                                              </p:val>
                                            </p:tav>
                                          </p:tavLst>
                                        </p:anim>
                                        <p:anim calcmode="lin" valueType="num" p14:bounceEnd="50000">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6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335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3850"/>
                                </p:stCondLst>
                                <p:childTnLst>
                                  <p:par>
                                    <p:cTn id="49" presetID="2" presetClass="entr" presetSubtype="1" fill="hold" grpId="0" nodeType="afterEffect" p14:presetBounceEnd="50000">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14:bounceEnd="50000">
                                          <p:cBhvr additive="base">
                                            <p:cTn id="51" dur="500" fill="hold"/>
                                            <p:tgtEl>
                                              <p:spTgt spid="35"/>
                                            </p:tgtEl>
                                            <p:attrNameLst>
                                              <p:attrName>ppt_x</p:attrName>
                                            </p:attrNameLst>
                                          </p:cBhvr>
                                          <p:tavLst>
                                            <p:tav tm="0">
                                              <p:val>
                                                <p:strVal val="#ppt_x"/>
                                              </p:val>
                                            </p:tav>
                                            <p:tav tm="100000">
                                              <p:val>
                                                <p:strVal val="#ppt_x"/>
                                              </p:val>
                                            </p:tav>
                                          </p:tavLst>
                                        </p:anim>
                                        <p:anim calcmode="lin" valueType="num" p14:bounceEnd="50000">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435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538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5880"/>
                                </p:stCondLst>
                                <p:childTnLst>
                                  <p:par>
                                    <p:cTn id="67" presetID="2" presetClass="entr" presetSubtype="1" fill="hold" grpId="0" nodeType="afterEffect" p14:presetBounceEnd="50000">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14:bounceEnd="50000">
                                          <p:cBhvr additive="base">
                                            <p:cTn id="69" dur="500" fill="hold"/>
                                            <p:tgtEl>
                                              <p:spTgt spid="38"/>
                                            </p:tgtEl>
                                            <p:attrNameLst>
                                              <p:attrName>ppt_x</p:attrName>
                                            </p:attrNameLst>
                                          </p:cBhvr>
                                          <p:tavLst>
                                            <p:tav tm="0">
                                              <p:val>
                                                <p:strVal val="#ppt_x"/>
                                              </p:val>
                                            </p:tav>
                                            <p:tav tm="100000">
                                              <p:val>
                                                <p:strVal val="#ppt_x"/>
                                              </p:val>
                                            </p:tav>
                                          </p:tavLst>
                                        </p:anim>
                                        <p:anim calcmode="lin" valueType="num" p14:bounceEnd="50000">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638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7"/>
                                            </p:tgtEl>
                                            <p:attrNameLst>
                                              <p:attrName>style.visibility</p:attrName>
                                            </p:attrNameLst>
                                          </p:cBhvr>
                                          <p:to>
                                            <p:strVal val="visible"/>
                                          </p:to>
                                        </p:set>
                                        <p:anim calcmode="lin" valueType="num">
                                          <p:cBhvr>
                                            <p:cTn id="7" dur="500" fill="hold"/>
                                            <p:tgtEl>
                                              <p:spTgt spid="2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7"/>
                                            </p:tgtEl>
                                            <p:attrNameLst>
                                              <p:attrName>ppt_y</p:attrName>
                                            </p:attrNameLst>
                                          </p:cBhvr>
                                          <p:tavLst>
                                            <p:tav tm="0">
                                              <p:val>
                                                <p:strVal val="#ppt_y"/>
                                              </p:val>
                                            </p:tav>
                                            <p:tav tm="100000">
                                              <p:val>
                                                <p:strVal val="#ppt_y"/>
                                              </p:val>
                                            </p:tav>
                                          </p:tavLst>
                                        </p:anim>
                                        <p:anim calcmode="lin" valueType="num">
                                          <p:cBhvr>
                                            <p:cTn id="9" dur="500" fill="hold"/>
                                            <p:tgtEl>
                                              <p:spTgt spid="2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7"/>
                                            </p:tgtEl>
                                          </p:cBhvr>
                                        </p:animEffect>
                                      </p:childTnLst>
                                    </p:cTn>
                                  </p:par>
                                </p:childTnLst>
                              </p:cTn>
                            </p:par>
                            <p:par>
                              <p:cTn id="12" fill="hold">
                                <p:stCondLst>
                                  <p:cond delay="650"/>
                                </p:stCondLst>
                                <p:childTnLst>
                                  <p:par>
                                    <p:cTn id="13" presetID="14" presetClass="entr" presetSubtype="10" fill="hold" grpId="0" nodeType="afterEffect">
                                      <p:stCondLst>
                                        <p:cond delay="0"/>
                                      </p:stCondLst>
                                      <p:childTnLst>
                                        <p:set>
                                          <p:cBhvr>
                                            <p:cTn id="14" dur="1" fill="hold">
                                              <p:stCondLst>
                                                <p:cond delay="0"/>
                                              </p:stCondLst>
                                            </p:cTn>
                                            <p:tgtEl>
                                              <p:spTgt spid="30"/>
                                            </p:tgtEl>
                                            <p:attrNameLst>
                                              <p:attrName>style.visibility</p:attrName>
                                            </p:attrNameLst>
                                          </p:cBhvr>
                                          <p:to>
                                            <p:strVal val="visible"/>
                                          </p:to>
                                        </p:set>
                                        <p:animEffect transition="in" filter="randombar(horizontal)">
                                          <p:cBhvr>
                                            <p:cTn id="15" dur="500"/>
                                            <p:tgtEl>
                                              <p:spTgt spid="30"/>
                                            </p:tgtEl>
                                          </p:cBhvr>
                                        </p:animEffect>
                                      </p:childTnLst>
                                    </p:cTn>
                                  </p:par>
                                </p:childTnLst>
                              </p:cTn>
                            </p:par>
                            <p:par>
                              <p:cTn id="16" fill="hold">
                                <p:stCondLst>
                                  <p:cond delay="1150"/>
                                </p:stCondLst>
                                <p:childTnLst>
                                  <p:par>
                                    <p:cTn id="17" presetID="22" presetClass="entr" presetSubtype="8" fill="hold" nodeType="after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22" presetClass="entr" presetSubtype="8" fill="hold" nodeType="withEffect">
                                      <p:stCondLst>
                                        <p:cond delay="0"/>
                                      </p:stCondLst>
                                      <p:childTnLst>
                                        <p:set>
                                          <p:cBhvr>
                                            <p:cTn id="21" dur="1" fill="hold">
                                              <p:stCondLst>
                                                <p:cond delay="0"/>
                                              </p:stCondLst>
                                            </p:cTn>
                                            <p:tgtEl>
                                              <p:spTgt spid="32"/>
                                            </p:tgtEl>
                                            <p:attrNameLst>
                                              <p:attrName>style.visibility</p:attrName>
                                            </p:attrNameLst>
                                          </p:cBhvr>
                                          <p:to>
                                            <p:strVal val="visible"/>
                                          </p:to>
                                        </p:set>
                                        <p:animEffect transition="in" filter="wipe(left)">
                                          <p:cBhvr>
                                            <p:cTn id="22" dur="500"/>
                                            <p:tgtEl>
                                              <p:spTgt spid="32"/>
                                            </p:tgtEl>
                                          </p:cBhvr>
                                        </p:animEffect>
                                      </p:childTnLst>
                                    </p:cTn>
                                  </p:par>
                                  <p:par>
                                    <p:cTn id="23" presetID="22" presetClass="entr" presetSubtype="8" fill="hold" nodeType="withEffect">
                                      <p:stCondLst>
                                        <p:cond delay="0"/>
                                      </p:stCondLst>
                                      <p:childTnLst>
                                        <p:set>
                                          <p:cBhvr>
                                            <p:cTn id="24" dur="1" fill="hold">
                                              <p:stCondLst>
                                                <p:cond delay="0"/>
                                              </p:stCondLst>
                                            </p:cTn>
                                            <p:tgtEl>
                                              <p:spTgt spid="33"/>
                                            </p:tgtEl>
                                            <p:attrNameLst>
                                              <p:attrName>style.visibility</p:attrName>
                                            </p:attrNameLst>
                                          </p:cBhvr>
                                          <p:to>
                                            <p:strVal val="visible"/>
                                          </p:to>
                                        </p:set>
                                        <p:animEffect transition="in" filter="wipe(left)">
                                          <p:cBhvr>
                                            <p:cTn id="25" dur="500"/>
                                            <p:tgtEl>
                                              <p:spTgt spid="33"/>
                                            </p:tgtEl>
                                          </p:cBhvr>
                                        </p:animEffect>
                                      </p:childTnLst>
                                    </p:cTn>
                                  </p:par>
                                </p:childTnLst>
                              </p:cTn>
                            </p:par>
                            <p:par>
                              <p:cTn id="26" fill="hold">
                                <p:stCondLst>
                                  <p:cond delay="1650"/>
                                </p:stCondLst>
                                <p:childTnLst>
                                  <p:par>
                                    <p:cTn id="27" presetID="16" presetClass="entr" presetSubtype="37" fill="hold" grpId="0" nodeType="after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barn(outVertical)">
                                          <p:cBhvr>
                                            <p:cTn id="29" dur="500"/>
                                            <p:tgtEl>
                                              <p:spTgt spid="29"/>
                                            </p:tgtEl>
                                          </p:cBhvr>
                                        </p:animEffect>
                                      </p:childTnLst>
                                    </p:cTn>
                                  </p:par>
                                </p:childTnLst>
                              </p:cTn>
                            </p:par>
                            <p:par>
                              <p:cTn id="30" fill="hold">
                                <p:stCondLst>
                                  <p:cond delay="2150"/>
                                </p:stCondLst>
                                <p:childTnLst>
                                  <p:par>
                                    <p:cTn id="31" presetID="2" presetClass="entr" presetSubtype="1" fill="hold" grpId="0" nodeType="afterEffect">
                                      <p:stCondLst>
                                        <p:cond delay="0"/>
                                      </p:stCondLst>
                                      <p:childTnLst>
                                        <p:set>
                                          <p:cBhvr>
                                            <p:cTn id="32" dur="1" fill="hold">
                                              <p:stCondLst>
                                                <p:cond delay="0"/>
                                              </p:stCondLst>
                                            </p:cTn>
                                            <p:tgtEl>
                                              <p:spTgt spid="28"/>
                                            </p:tgtEl>
                                            <p:attrNameLst>
                                              <p:attrName>style.visibility</p:attrName>
                                            </p:attrNameLst>
                                          </p:cBhvr>
                                          <p:to>
                                            <p:strVal val="visible"/>
                                          </p:to>
                                        </p:set>
                                        <p:anim calcmode="lin" valueType="num">
                                          <p:cBhvr additive="base">
                                            <p:cTn id="33" dur="500" fill="hold"/>
                                            <p:tgtEl>
                                              <p:spTgt spid="28"/>
                                            </p:tgtEl>
                                            <p:attrNameLst>
                                              <p:attrName>ppt_x</p:attrName>
                                            </p:attrNameLst>
                                          </p:cBhvr>
                                          <p:tavLst>
                                            <p:tav tm="0">
                                              <p:val>
                                                <p:strVal val="#ppt_x"/>
                                              </p:val>
                                            </p:tav>
                                            <p:tav tm="100000">
                                              <p:val>
                                                <p:strVal val="#ppt_x"/>
                                              </p:val>
                                            </p:tav>
                                          </p:tavLst>
                                        </p:anim>
                                        <p:anim calcmode="lin" valueType="num">
                                          <p:cBhvr additive="base">
                                            <p:cTn id="34" dur="500" fill="hold"/>
                                            <p:tgtEl>
                                              <p:spTgt spid="28"/>
                                            </p:tgtEl>
                                            <p:attrNameLst>
                                              <p:attrName>ppt_y</p:attrName>
                                            </p:attrNameLst>
                                          </p:cBhvr>
                                          <p:tavLst>
                                            <p:tav tm="0">
                                              <p:val>
                                                <p:strVal val="0-#ppt_h/2"/>
                                              </p:val>
                                            </p:tav>
                                            <p:tav tm="100000">
                                              <p:val>
                                                <p:strVal val="#ppt_y"/>
                                              </p:val>
                                            </p:tav>
                                          </p:tavLst>
                                        </p:anim>
                                      </p:childTnLst>
                                    </p:cTn>
                                  </p:par>
                                </p:childTnLst>
                              </p:cTn>
                            </p:par>
                            <p:par>
                              <p:cTn id="35" fill="hold">
                                <p:stCondLst>
                                  <p:cond delay="265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34"/>
                                            </p:tgtEl>
                                            <p:attrNameLst>
                                              <p:attrName>style.visibility</p:attrName>
                                            </p:attrNameLst>
                                          </p:cBhvr>
                                          <p:to>
                                            <p:strVal val="visible"/>
                                          </p:to>
                                        </p:set>
                                        <p:animEffect transition="in" filter="wipe(left)">
                                          <p:cBhvr>
                                            <p:cTn id="38" dur="100"/>
                                            <p:tgtEl>
                                              <p:spTgt spid="34"/>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34"/>
                                            </p:tgtEl>
                                          </p:cBhvr>
                                          <p:to x="80000" y="100000"/>
                                        </p:animScale>
                                        <p:anim by="(#ppt_w*0.10)" calcmode="lin" valueType="num">
                                          <p:cBhvr>
                                            <p:cTn id="41" dur="50" autoRev="1" fill="hold">
                                              <p:stCondLst>
                                                <p:cond delay="0"/>
                                              </p:stCondLst>
                                            </p:cTn>
                                            <p:tgtEl>
                                              <p:spTgt spid="34"/>
                                            </p:tgtEl>
                                            <p:attrNameLst>
                                              <p:attrName>ppt_x</p:attrName>
                                            </p:attrNameLst>
                                          </p:cBhvr>
                                        </p:anim>
                                        <p:anim by="(-#ppt_w*0.10)" calcmode="lin" valueType="num">
                                          <p:cBhvr>
                                            <p:cTn id="42" dur="50" autoRev="1" fill="hold">
                                              <p:stCondLst>
                                                <p:cond delay="0"/>
                                              </p:stCondLst>
                                            </p:cTn>
                                            <p:tgtEl>
                                              <p:spTgt spid="34"/>
                                            </p:tgtEl>
                                            <p:attrNameLst>
                                              <p:attrName>ppt_y</p:attrName>
                                            </p:attrNameLst>
                                          </p:cBhvr>
                                        </p:anim>
                                        <p:animRot by="-480000">
                                          <p:cBhvr>
                                            <p:cTn id="43" dur="50" autoRev="1" fill="hold">
                                              <p:stCondLst>
                                                <p:cond delay="0"/>
                                              </p:stCondLst>
                                            </p:cTn>
                                            <p:tgtEl>
                                              <p:spTgt spid="34"/>
                                            </p:tgtEl>
                                            <p:attrNameLst>
                                              <p:attrName>r</p:attrName>
                                            </p:attrNameLst>
                                          </p:cBhvr>
                                        </p:animRot>
                                      </p:childTnLst>
                                    </p:cTn>
                                  </p:par>
                                </p:childTnLst>
                              </p:cTn>
                            </p:par>
                            <p:par>
                              <p:cTn id="44" fill="hold">
                                <p:stCondLst>
                                  <p:cond delay="3350"/>
                                </p:stCondLst>
                                <p:childTnLst>
                                  <p:par>
                                    <p:cTn id="45" presetID="16" presetClass="entr" presetSubtype="37" fill="hold" grpId="0" nodeType="afterEffect">
                                      <p:stCondLst>
                                        <p:cond delay="0"/>
                                      </p:stCondLst>
                                      <p:childTnLst>
                                        <p:set>
                                          <p:cBhvr>
                                            <p:cTn id="46" dur="1" fill="hold">
                                              <p:stCondLst>
                                                <p:cond delay="0"/>
                                              </p:stCondLst>
                                            </p:cTn>
                                            <p:tgtEl>
                                              <p:spTgt spid="36"/>
                                            </p:tgtEl>
                                            <p:attrNameLst>
                                              <p:attrName>style.visibility</p:attrName>
                                            </p:attrNameLst>
                                          </p:cBhvr>
                                          <p:to>
                                            <p:strVal val="visible"/>
                                          </p:to>
                                        </p:set>
                                        <p:animEffect transition="in" filter="barn(outVertical)">
                                          <p:cBhvr>
                                            <p:cTn id="47" dur="500"/>
                                            <p:tgtEl>
                                              <p:spTgt spid="36"/>
                                            </p:tgtEl>
                                          </p:cBhvr>
                                        </p:animEffect>
                                      </p:childTnLst>
                                    </p:cTn>
                                  </p:par>
                                </p:childTnLst>
                              </p:cTn>
                            </p:par>
                            <p:par>
                              <p:cTn id="48" fill="hold">
                                <p:stCondLst>
                                  <p:cond delay="3850"/>
                                </p:stCondLst>
                                <p:childTnLst>
                                  <p:par>
                                    <p:cTn id="49" presetID="2" presetClass="entr" presetSubtype="1" fill="hold" grpId="0" nodeType="afterEffect">
                                      <p:stCondLst>
                                        <p:cond delay="0"/>
                                      </p:stCondLst>
                                      <p:childTnLst>
                                        <p:set>
                                          <p:cBhvr>
                                            <p:cTn id="50" dur="1" fill="hold">
                                              <p:stCondLst>
                                                <p:cond delay="0"/>
                                              </p:stCondLst>
                                            </p:cTn>
                                            <p:tgtEl>
                                              <p:spTgt spid="35"/>
                                            </p:tgtEl>
                                            <p:attrNameLst>
                                              <p:attrName>style.visibility</p:attrName>
                                            </p:attrNameLst>
                                          </p:cBhvr>
                                          <p:to>
                                            <p:strVal val="visible"/>
                                          </p:to>
                                        </p:set>
                                        <p:anim calcmode="lin" valueType="num">
                                          <p:cBhvr additive="base">
                                            <p:cTn id="51" dur="500" fill="hold"/>
                                            <p:tgtEl>
                                              <p:spTgt spid="35"/>
                                            </p:tgtEl>
                                            <p:attrNameLst>
                                              <p:attrName>ppt_x</p:attrName>
                                            </p:attrNameLst>
                                          </p:cBhvr>
                                          <p:tavLst>
                                            <p:tav tm="0">
                                              <p:val>
                                                <p:strVal val="#ppt_x"/>
                                              </p:val>
                                            </p:tav>
                                            <p:tav tm="100000">
                                              <p:val>
                                                <p:strVal val="#ppt_x"/>
                                              </p:val>
                                            </p:tav>
                                          </p:tavLst>
                                        </p:anim>
                                        <p:anim calcmode="lin" valueType="num">
                                          <p:cBhvr additive="base">
                                            <p:cTn id="52" dur="500" fill="hold"/>
                                            <p:tgtEl>
                                              <p:spTgt spid="35"/>
                                            </p:tgtEl>
                                            <p:attrNameLst>
                                              <p:attrName>ppt_y</p:attrName>
                                            </p:attrNameLst>
                                          </p:cBhvr>
                                          <p:tavLst>
                                            <p:tav tm="0">
                                              <p:val>
                                                <p:strVal val="0-#ppt_h/2"/>
                                              </p:val>
                                            </p:tav>
                                            <p:tav tm="100000">
                                              <p:val>
                                                <p:strVal val="#ppt_y"/>
                                              </p:val>
                                            </p:tav>
                                          </p:tavLst>
                                        </p:anim>
                                      </p:childTnLst>
                                    </p:cTn>
                                  </p:par>
                                </p:childTnLst>
                              </p:cTn>
                            </p:par>
                            <p:par>
                              <p:cTn id="53" fill="hold">
                                <p:stCondLst>
                                  <p:cond delay="4350"/>
                                </p:stCondLst>
                                <p:childTnLst>
                                  <p:par>
                                    <p:cTn id="54" presetID="22" presetClass="entr" presetSubtype="8" fill="hold" grpId="0" nodeType="afterEffect">
                                      <p:stCondLst>
                                        <p:cond delay="0"/>
                                      </p:stCondLst>
                                      <p:iterate type="lt">
                                        <p:tmPct val="30000"/>
                                      </p:iterate>
                                      <p:childTnLst>
                                        <p:set>
                                          <p:cBhvr>
                                            <p:cTn id="55" dur="1" fill="hold">
                                              <p:stCondLst>
                                                <p:cond delay="0"/>
                                              </p:stCondLst>
                                            </p:cTn>
                                            <p:tgtEl>
                                              <p:spTgt spid="37"/>
                                            </p:tgtEl>
                                            <p:attrNameLst>
                                              <p:attrName>style.visibility</p:attrName>
                                            </p:attrNameLst>
                                          </p:cBhvr>
                                          <p:to>
                                            <p:strVal val="visible"/>
                                          </p:to>
                                        </p:set>
                                        <p:animEffect transition="in" filter="wipe(left)">
                                          <p:cBhvr>
                                            <p:cTn id="56" dur="100"/>
                                            <p:tgtEl>
                                              <p:spTgt spid="37"/>
                                            </p:tgtEl>
                                          </p:cBhvr>
                                        </p:animEffect>
                                      </p:childTnLst>
                                    </p:cTn>
                                  </p:par>
                                  <p:par>
                                    <p:cTn id="57" presetID="36" presetClass="emph" presetSubtype="0" fill="hold" grpId="1" nodeType="withEffect">
                                      <p:stCondLst>
                                        <p:cond delay="0"/>
                                      </p:stCondLst>
                                      <p:iterate type="lt">
                                        <p:tmPct val="30000"/>
                                      </p:iterate>
                                      <p:childTnLst>
                                        <p:animScale>
                                          <p:cBhvr>
                                            <p:cTn id="58" dur="50" autoRev="1" fill="hold">
                                              <p:stCondLst>
                                                <p:cond delay="0"/>
                                              </p:stCondLst>
                                            </p:cTn>
                                            <p:tgtEl>
                                              <p:spTgt spid="37"/>
                                            </p:tgtEl>
                                          </p:cBhvr>
                                          <p:to x="80000" y="100000"/>
                                        </p:animScale>
                                        <p:anim by="(#ppt_w*0.10)" calcmode="lin" valueType="num">
                                          <p:cBhvr>
                                            <p:cTn id="59" dur="50" autoRev="1" fill="hold">
                                              <p:stCondLst>
                                                <p:cond delay="0"/>
                                              </p:stCondLst>
                                            </p:cTn>
                                            <p:tgtEl>
                                              <p:spTgt spid="37"/>
                                            </p:tgtEl>
                                            <p:attrNameLst>
                                              <p:attrName>ppt_x</p:attrName>
                                            </p:attrNameLst>
                                          </p:cBhvr>
                                        </p:anim>
                                        <p:anim by="(-#ppt_w*0.10)" calcmode="lin" valueType="num">
                                          <p:cBhvr>
                                            <p:cTn id="60" dur="50" autoRev="1" fill="hold">
                                              <p:stCondLst>
                                                <p:cond delay="0"/>
                                              </p:stCondLst>
                                            </p:cTn>
                                            <p:tgtEl>
                                              <p:spTgt spid="37"/>
                                            </p:tgtEl>
                                            <p:attrNameLst>
                                              <p:attrName>ppt_y</p:attrName>
                                            </p:attrNameLst>
                                          </p:cBhvr>
                                        </p:anim>
                                        <p:animRot by="-480000">
                                          <p:cBhvr>
                                            <p:cTn id="61" dur="50" autoRev="1" fill="hold">
                                              <p:stCondLst>
                                                <p:cond delay="0"/>
                                              </p:stCondLst>
                                            </p:cTn>
                                            <p:tgtEl>
                                              <p:spTgt spid="37"/>
                                            </p:tgtEl>
                                            <p:attrNameLst>
                                              <p:attrName>r</p:attrName>
                                            </p:attrNameLst>
                                          </p:cBhvr>
                                        </p:animRot>
                                      </p:childTnLst>
                                    </p:cTn>
                                  </p:par>
                                </p:childTnLst>
                              </p:cTn>
                            </p:par>
                            <p:par>
                              <p:cTn id="62" fill="hold">
                                <p:stCondLst>
                                  <p:cond delay="5380"/>
                                </p:stCondLst>
                                <p:childTnLst>
                                  <p:par>
                                    <p:cTn id="63" presetID="16" presetClass="entr" presetSubtype="37" fill="hold" grpId="0" nodeType="afterEffect">
                                      <p:stCondLst>
                                        <p:cond delay="0"/>
                                      </p:stCondLst>
                                      <p:childTnLst>
                                        <p:set>
                                          <p:cBhvr>
                                            <p:cTn id="64" dur="1" fill="hold">
                                              <p:stCondLst>
                                                <p:cond delay="0"/>
                                              </p:stCondLst>
                                            </p:cTn>
                                            <p:tgtEl>
                                              <p:spTgt spid="39"/>
                                            </p:tgtEl>
                                            <p:attrNameLst>
                                              <p:attrName>style.visibility</p:attrName>
                                            </p:attrNameLst>
                                          </p:cBhvr>
                                          <p:to>
                                            <p:strVal val="visible"/>
                                          </p:to>
                                        </p:set>
                                        <p:animEffect transition="in" filter="barn(outVertical)">
                                          <p:cBhvr>
                                            <p:cTn id="65" dur="500"/>
                                            <p:tgtEl>
                                              <p:spTgt spid="39"/>
                                            </p:tgtEl>
                                          </p:cBhvr>
                                        </p:animEffect>
                                      </p:childTnLst>
                                    </p:cTn>
                                  </p:par>
                                </p:childTnLst>
                              </p:cTn>
                            </p:par>
                            <p:par>
                              <p:cTn id="66" fill="hold">
                                <p:stCondLst>
                                  <p:cond delay="5880"/>
                                </p:stCondLst>
                                <p:childTnLst>
                                  <p:par>
                                    <p:cTn id="67" presetID="2" presetClass="entr" presetSubtype="1" fill="hold" grpId="0" nodeType="after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0-#ppt_h/2"/>
                                              </p:val>
                                            </p:tav>
                                            <p:tav tm="100000">
                                              <p:val>
                                                <p:strVal val="#ppt_y"/>
                                              </p:val>
                                            </p:tav>
                                          </p:tavLst>
                                        </p:anim>
                                      </p:childTnLst>
                                    </p:cTn>
                                  </p:par>
                                </p:childTnLst>
                              </p:cTn>
                            </p:par>
                            <p:par>
                              <p:cTn id="71" fill="hold">
                                <p:stCondLst>
                                  <p:cond delay="6380"/>
                                </p:stCondLst>
                                <p:childTnLst>
                                  <p:par>
                                    <p:cTn id="72" presetID="22" presetClass="entr" presetSubtype="8" fill="hold" grpId="0" nodeType="afterEffect">
                                      <p:stCondLst>
                                        <p:cond delay="0"/>
                                      </p:stCondLst>
                                      <p:iterate type="lt">
                                        <p:tmPct val="30000"/>
                                      </p:iterate>
                                      <p:childTnLst>
                                        <p:set>
                                          <p:cBhvr>
                                            <p:cTn id="73" dur="1" fill="hold">
                                              <p:stCondLst>
                                                <p:cond delay="0"/>
                                              </p:stCondLst>
                                            </p:cTn>
                                            <p:tgtEl>
                                              <p:spTgt spid="40"/>
                                            </p:tgtEl>
                                            <p:attrNameLst>
                                              <p:attrName>style.visibility</p:attrName>
                                            </p:attrNameLst>
                                          </p:cBhvr>
                                          <p:to>
                                            <p:strVal val="visible"/>
                                          </p:to>
                                        </p:set>
                                        <p:animEffect transition="in" filter="wipe(left)">
                                          <p:cBhvr>
                                            <p:cTn id="74" dur="100"/>
                                            <p:tgtEl>
                                              <p:spTgt spid="40"/>
                                            </p:tgtEl>
                                          </p:cBhvr>
                                        </p:animEffect>
                                      </p:childTnLst>
                                    </p:cTn>
                                  </p:par>
                                  <p:par>
                                    <p:cTn id="75" presetID="36" presetClass="emph" presetSubtype="0" fill="hold" grpId="1" nodeType="withEffect">
                                      <p:stCondLst>
                                        <p:cond delay="0"/>
                                      </p:stCondLst>
                                      <p:iterate type="lt">
                                        <p:tmPct val="30000"/>
                                      </p:iterate>
                                      <p:childTnLst>
                                        <p:animScale>
                                          <p:cBhvr>
                                            <p:cTn id="76" dur="50" autoRev="1" fill="hold">
                                              <p:stCondLst>
                                                <p:cond delay="0"/>
                                              </p:stCondLst>
                                            </p:cTn>
                                            <p:tgtEl>
                                              <p:spTgt spid="40"/>
                                            </p:tgtEl>
                                          </p:cBhvr>
                                          <p:to x="80000" y="100000"/>
                                        </p:animScale>
                                        <p:anim by="(#ppt_w*0.10)" calcmode="lin" valueType="num">
                                          <p:cBhvr>
                                            <p:cTn id="77" dur="50" autoRev="1" fill="hold">
                                              <p:stCondLst>
                                                <p:cond delay="0"/>
                                              </p:stCondLst>
                                            </p:cTn>
                                            <p:tgtEl>
                                              <p:spTgt spid="40"/>
                                            </p:tgtEl>
                                            <p:attrNameLst>
                                              <p:attrName>ppt_x</p:attrName>
                                            </p:attrNameLst>
                                          </p:cBhvr>
                                        </p:anim>
                                        <p:anim by="(-#ppt_w*0.10)" calcmode="lin" valueType="num">
                                          <p:cBhvr>
                                            <p:cTn id="78" dur="50" autoRev="1" fill="hold">
                                              <p:stCondLst>
                                                <p:cond delay="0"/>
                                              </p:stCondLst>
                                            </p:cTn>
                                            <p:tgtEl>
                                              <p:spTgt spid="40"/>
                                            </p:tgtEl>
                                            <p:attrNameLst>
                                              <p:attrName>ppt_y</p:attrName>
                                            </p:attrNameLst>
                                          </p:cBhvr>
                                        </p:anim>
                                        <p:animRot by="-480000">
                                          <p:cBhvr>
                                            <p:cTn id="79" dur="50" autoRev="1" fill="hold">
                                              <p:stCondLst>
                                                <p:cond delay="0"/>
                                              </p:stCondLst>
                                            </p:cTn>
                                            <p:tgtEl>
                                              <p:spTgt spid="4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28" grpId="0" animBg="1"/>
          <p:bldP spid="29" grpId="0" animBg="1"/>
          <p:bldP spid="30" grpId="0" animBg="1"/>
          <p:bldP spid="34" grpId="0"/>
          <p:bldP spid="34" grpId="1"/>
          <p:bldP spid="35" grpId="0" animBg="1"/>
          <p:bldP spid="36" grpId="0" animBg="1"/>
          <p:bldP spid="37" grpId="0"/>
          <p:bldP spid="37" grpId="1"/>
          <p:bldP spid="38" grpId="0" animBg="1"/>
          <p:bldP spid="39" grpId="0" animBg="1"/>
          <p:bldP spid="40" grpId="0"/>
          <p:bldP spid="40" grpId="1"/>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组合 41"/>
          <p:cNvGrpSpPr/>
          <p:nvPr/>
        </p:nvGrpSpPr>
        <p:grpSpPr>
          <a:xfrm>
            <a:off x="-1" y="1651830"/>
            <a:ext cx="9144000" cy="1814777"/>
            <a:chOff x="170694" y="177982"/>
            <a:chExt cx="3936003" cy="781165"/>
          </a:xfrm>
        </p:grpSpPr>
        <p:sp>
          <p:nvSpPr>
            <p:cNvPr id="44" name="等腰三角形 43"/>
            <p:cNvSpPr/>
            <p:nvPr/>
          </p:nvSpPr>
          <p:spPr>
            <a:xfrm>
              <a:off x="1233863" y="177982"/>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5" name="等腰三角形 44"/>
            <p:cNvSpPr/>
            <p:nvPr/>
          </p:nvSpPr>
          <p:spPr>
            <a:xfrm flipV="1">
              <a:off x="200258" y="602633"/>
              <a:ext cx="355284" cy="356514"/>
            </a:xfrm>
            <a:prstGeom prst="triangle">
              <a:avLst/>
            </a:prstGeom>
            <a:solidFill>
              <a:schemeClr val="accent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6" name="矩形 45"/>
            <p:cNvSpPr/>
            <p:nvPr/>
          </p:nvSpPr>
          <p:spPr>
            <a:xfrm>
              <a:off x="170694" y="261768"/>
              <a:ext cx="3936003" cy="61198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7" name="平行四边形 46"/>
            <p:cNvSpPr/>
            <p:nvPr/>
          </p:nvSpPr>
          <p:spPr>
            <a:xfrm>
              <a:off x="376965" y="178257"/>
              <a:ext cx="1036076" cy="779005"/>
            </a:xfrm>
            <a:prstGeom prst="parallelogram">
              <a:avLst>
                <a:gd name="adj" fmla="val 48207"/>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a:p>
          </p:txBody>
        </p:sp>
        <p:sp>
          <p:nvSpPr>
            <p:cNvPr id="48" name="文本框 6"/>
            <p:cNvSpPr txBox="1"/>
            <p:nvPr/>
          </p:nvSpPr>
          <p:spPr>
            <a:xfrm>
              <a:off x="650907" y="284178"/>
              <a:ext cx="569115" cy="559734"/>
            </a:xfrm>
            <a:prstGeom prst="rect">
              <a:avLst/>
            </a:prstGeom>
            <a:noFill/>
          </p:spPr>
          <p:txBody>
            <a:bodyPr wrap="square" lIns="68580" tIns="34290" rIns="68580" bIns="34290" rtlCol="0">
              <a:spAutoFit/>
            </a:bodyPr>
            <a:lstStyle/>
            <a:p>
              <a:r>
                <a:rPr lang="en-US" altLang="zh-CN" sz="8000" dirty="0">
                  <a:solidFill>
                    <a:schemeClr val="bg1">
                      <a:lumMod val="95000"/>
                    </a:schemeClr>
                  </a:solidFill>
                  <a:latin typeface="Impact" panose="020B0806030902050204" pitchFamily="34" charset="0"/>
                </a:rPr>
                <a:t>03</a:t>
              </a:r>
              <a:endParaRPr lang="zh-CN" altLang="en-US" sz="8000" dirty="0">
                <a:solidFill>
                  <a:schemeClr val="bg1">
                    <a:lumMod val="95000"/>
                  </a:schemeClr>
                </a:solidFill>
                <a:latin typeface="Impact" panose="020B0806030902050204" pitchFamily="34" charset="0"/>
              </a:endParaRPr>
            </a:p>
          </p:txBody>
        </p:sp>
      </p:grpSp>
      <p:sp>
        <p:nvSpPr>
          <p:cNvPr id="49" name="TextBox 48"/>
          <p:cNvSpPr txBox="1"/>
          <p:nvPr/>
        </p:nvSpPr>
        <p:spPr>
          <a:xfrm>
            <a:off x="2886181" y="2237094"/>
            <a:ext cx="5050408" cy="623250"/>
          </a:xfrm>
          <a:prstGeom prst="rect">
            <a:avLst/>
          </a:prstGeom>
          <a:noFill/>
        </p:spPr>
        <p:txBody>
          <a:bodyPr wrap="square" lIns="68584" tIns="34291" rIns="68584" bIns="34291" rtlCol="0">
            <a:spAutoFit/>
          </a:bodyPr>
          <a:lstStyle/>
          <a:p>
            <a:r>
              <a:rPr lang="zh-CN" altLang="en-US" sz="3600" b="1" dirty="0" smtClean="0">
                <a:solidFill>
                  <a:schemeClr val="tx1">
                    <a:lumMod val="75000"/>
                    <a:lumOff val="25000"/>
                  </a:schemeClr>
                </a:solidFill>
                <a:latin typeface="微软雅黑" panose="020B0503020204020204" pitchFamily="34" charset="-122"/>
                <a:ea typeface="微软雅黑" panose="020B0503020204020204" pitchFamily="34" charset="-122"/>
              </a:rPr>
              <a:t>输入输出示例</a:t>
            </a:r>
            <a:endParaRPr lang="en-GB" altLang="zh-CN" sz="36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grpSp>
        <p:nvGrpSpPr>
          <p:cNvPr id="10" name="组合 9"/>
          <p:cNvGrpSpPr/>
          <p:nvPr/>
        </p:nvGrpSpPr>
        <p:grpSpPr>
          <a:xfrm>
            <a:off x="5940152" y="1274820"/>
            <a:ext cx="432048" cy="432834"/>
            <a:chOff x="6084168" y="1274820"/>
            <a:chExt cx="432048" cy="432834"/>
          </a:xfrm>
        </p:grpSpPr>
        <p:sp>
          <p:nvSpPr>
            <p:cNvPr id="11" name="椭圆 22"/>
            <p:cNvSpPr>
              <a:spLocks noChangeArrowheads="1"/>
            </p:cNvSpPr>
            <p:nvPr/>
          </p:nvSpPr>
          <p:spPr bwMode="auto">
            <a:xfrm>
              <a:off x="6084168" y="1274820"/>
              <a:ext cx="432048" cy="432834"/>
            </a:xfrm>
            <a:prstGeom prst="ellipse">
              <a:avLst/>
            </a:prstGeom>
            <a:solidFill>
              <a:schemeClr val="accent1"/>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2" name="Freeform 59"/>
            <p:cNvSpPr>
              <a:spLocks noChangeArrowheads="1"/>
            </p:cNvSpPr>
            <p:nvPr/>
          </p:nvSpPr>
          <p:spPr bwMode="auto">
            <a:xfrm>
              <a:off x="6180302" y="1365898"/>
              <a:ext cx="239780" cy="250679"/>
            </a:xfrm>
            <a:custGeom>
              <a:avLst/>
              <a:gdLst>
                <a:gd name="T0" fmla="*/ 73627430 w 581"/>
                <a:gd name="T1" fmla="*/ 67678707 h 609"/>
                <a:gd name="T2" fmla="*/ 61659637 w 581"/>
                <a:gd name="T3" fmla="*/ 78678142 h 609"/>
                <a:gd name="T4" fmla="*/ 54244957 w 581"/>
                <a:gd name="T5" fmla="*/ 72208055 h 609"/>
                <a:gd name="T6" fmla="*/ 57106883 w 581"/>
                <a:gd name="T7" fmla="*/ 65867111 h 609"/>
                <a:gd name="T8" fmla="*/ 61659637 w 581"/>
                <a:gd name="T9" fmla="*/ 69490662 h 609"/>
                <a:gd name="T10" fmla="*/ 71806401 w 581"/>
                <a:gd name="T11" fmla="*/ 61338122 h 609"/>
                <a:gd name="T12" fmla="*/ 73627430 w 581"/>
                <a:gd name="T13" fmla="*/ 67678707 h 609"/>
                <a:gd name="T14" fmla="*/ 61659637 w 581"/>
                <a:gd name="T15" fmla="*/ 64055516 h 609"/>
                <a:gd name="T16" fmla="*/ 49691843 w 581"/>
                <a:gd name="T17" fmla="*/ 69490662 h 609"/>
                <a:gd name="T18" fmla="*/ 51513233 w 581"/>
                <a:gd name="T19" fmla="*/ 75054951 h 609"/>
                <a:gd name="T20" fmla="*/ 3772261 w 581"/>
                <a:gd name="T21" fmla="*/ 78678142 h 609"/>
                <a:gd name="T22" fmla="*/ 0 w 581"/>
                <a:gd name="T23" fmla="*/ 10999436 h 609"/>
                <a:gd name="T24" fmla="*/ 10146404 w 581"/>
                <a:gd name="T25" fmla="*/ 7246742 h 609"/>
                <a:gd name="T26" fmla="*/ 17561444 w 581"/>
                <a:gd name="T27" fmla="*/ 18246178 h 609"/>
                <a:gd name="T28" fmla="*/ 24845922 w 581"/>
                <a:gd name="T29" fmla="*/ 7246742 h 609"/>
                <a:gd name="T30" fmla="*/ 28488341 w 581"/>
                <a:gd name="T31" fmla="*/ 10999436 h 609"/>
                <a:gd name="T32" fmla="*/ 43318061 w 581"/>
                <a:gd name="T33" fmla="*/ 10999436 h 609"/>
                <a:gd name="T34" fmla="*/ 46960119 w 581"/>
                <a:gd name="T35" fmla="*/ 7246742 h 609"/>
                <a:gd name="T36" fmla="*/ 54244957 w 581"/>
                <a:gd name="T37" fmla="*/ 18246178 h 609"/>
                <a:gd name="T38" fmla="*/ 61659637 w 581"/>
                <a:gd name="T39" fmla="*/ 7246742 h 609"/>
                <a:gd name="T40" fmla="*/ 71806401 w 581"/>
                <a:gd name="T41" fmla="*/ 10999436 h 609"/>
                <a:gd name="T42" fmla="*/ 66212751 w 581"/>
                <a:gd name="T43" fmla="*/ 59526167 h 609"/>
                <a:gd name="T44" fmla="*/ 10146404 w 581"/>
                <a:gd name="T45" fmla="*/ 63149718 h 609"/>
                <a:gd name="T46" fmla="*/ 12878128 w 581"/>
                <a:gd name="T47" fmla="*/ 65867111 h 609"/>
                <a:gd name="T48" fmla="*/ 39545439 w 581"/>
                <a:gd name="T49" fmla="*/ 63149718 h 609"/>
                <a:gd name="T50" fmla="*/ 39545439 w 581"/>
                <a:gd name="T51" fmla="*/ 63149718 h 609"/>
                <a:gd name="T52" fmla="*/ 39545439 w 581"/>
                <a:gd name="T53" fmla="*/ 63149718 h 609"/>
                <a:gd name="T54" fmla="*/ 12878128 w 581"/>
                <a:gd name="T55" fmla="*/ 60431965 h 609"/>
                <a:gd name="T56" fmla="*/ 58017218 w 581"/>
                <a:gd name="T57" fmla="*/ 28339815 h 609"/>
                <a:gd name="T58" fmla="*/ 13788823 w 581"/>
                <a:gd name="T59" fmla="*/ 28339815 h 609"/>
                <a:gd name="T60" fmla="*/ 13788823 w 581"/>
                <a:gd name="T61" fmla="*/ 35715700 h 609"/>
                <a:gd name="T62" fmla="*/ 61659637 w 581"/>
                <a:gd name="T63" fmla="*/ 31963007 h 609"/>
                <a:gd name="T64" fmla="*/ 58017218 w 581"/>
                <a:gd name="T65" fmla="*/ 43868240 h 609"/>
                <a:gd name="T66" fmla="*/ 35903020 w 581"/>
                <a:gd name="T67" fmla="*/ 43868240 h 609"/>
                <a:gd name="T68" fmla="*/ 13788823 w 581"/>
                <a:gd name="T69" fmla="*/ 43868240 h 609"/>
                <a:gd name="T70" fmla="*/ 13788823 w 581"/>
                <a:gd name="T71" fmla="*/ 51244484 h 609"/>
                <a:gd name="T72" fmla="*/ 35903020 w 581"/>
                <a:gd name="T73" fmla="*/ 51244484 h 609"/>
                <a:gd name="T74" fmla="*/ 61659637 w 581"/>
                <a:gd name="T75" fmla="*/ 47491791 h 609"/>
                <a:gd name="T76" fmla="*/ 54244957 w 581"/>
                <a:gd name="T77" fmla="*/ 14622627 h 609"/>
                <a:gd name="T78" fmla="*/ 50602538 w 581"/>
                <a:gd name="T79" fmla="*/ 10999436 h 609"/>
                <a:gd name="T80" fmla="*/ 54244957 w 581"/>
                <a:gd name="T81" fmla="*/ 0 h 609"/>
                <a:gd name="T82" fmla="*/ 58017218 w 581"/>
                <a:gd name="T83" fmla="*/ 10999436 h 609"/>
                <a:gd name="T84" fmla="*/ 35903020 w 581"/>
                <a:gd name="T85" fmla="*/ 14622627 h 609"/>
                <a:gd name="T86" fmla="*/ 32260601 w 581"/>
                <a:gd name="T87" fmla="*/ 10999436 h 609"/>
                <a:gd name="T88" fmla="*/ 35903020 w 581"/>
                <a:gd name="T89" fmla="*/ 0 h 609"/>
                <a:gd name="T90" fmla="*/ 39545439 w 581"/>
                <a:gd name="T91" fmla="*/ 10999436 h 609"/>
                <a:gd name="T92" fmla="*/ 17561444 w 581"/>
                <a:gd name="T93" fmla="*/ 14622627 h 609"/>
                <a:gd name="T94" fmla="*/ 13788823 w 581"/>
                <a:gd name="T95" fmla="*/ 10999436 h 609"/>
                <a:gd name="T96" fmla="*/ 17561444 w 581"/>
                <a:gd name="T97" fmla="*/ 0 h 609"/>
                <a:gd name="T98" fmla="*/ 21203502 w 581"/>
                <a:gd name="T99" fmla="*/ 10999436 h 609"/>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581" h="609">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3" name="组合 12"/>
          <p:cNvGrpSpPr/>
          <p:nvPr/>
        </p:nvGrpSpPr>
        <p:grpSpPr>
          <a:xfrm>
            <a:off x="4644008" y="1275213"/>
            <a:ext cx="432048" cy="432048"/>
            <a:chOff x="4788024" y="1275213"/>
            <a:chExt cx="432048" cy="432048"/>
          </a:xfrm>
        </p:grpSpPr>
        <p:sp>
          <p:nvSpPr>
            <p:cNvPr id="14" name="椭圆 65"/>
            <p:cNvSpPr>
              <a:spLocks noChangeArrowheads="1"/>
            </p:cNvSpPr>
            <p:nvPr/>
          </p:nvSpPr>
          <p:spPr bwMode="auto">
            <a:xfrm>
              <a:off x="4788024" y="1275213"/>
              <a:ext cx="432048" cy="432048"/>
            </a:xfrm>
            <a:prstGeom prst="ellipse">
              <a:avLst/>
            </a:prstGeom>
            <a:solidFill>
              <a:srgbClr val="F79600"/>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5" name="Freeform 110"/>
            <p:cNvSpPr>
              <a:spLocks noChangeArrowheads="1"/>
            </p:cNvSpPr>
            <p:nvPr/>
          </p:nvSpPr>
          <p:spPr bwMode="auto">
            <a:xfrm>
              <a:off x="4891102" y="1366806"/>
              <a:ext cx="250679" cy="248862"/>
            </a:xfrm>
            <a:custGeom>
              <a:avLst/>
              <a:gdLst>
                <a:gd name="T0" fmla="*/ 78678142 w 609"/>
                <a:gd name="T1" fmla="*/ 71002280 h 602"/>
                <a:gd name="T2" fmla="*/ 78678142 w 609"/>
                <a:gd name="T3" fmla="*/ 71002280 h 602"/>
                <a:gd name="T4" fmla="*/ 71302258 w 609"/>
                <a:gd name="T5" fmla="*/ 78441997 h 602"/>
                <a:gd name="T6" fmla="*/ 65867111 w 609"/>
                <a:gd name="T7" fmla="*/ 76614673 h 602"/>
                <a:gd name="T8" fmla="*/ 44774038 w 609"/>
                <a:gd name="T9" fmla="*/ 54426302 h 602"/>
                <a:gd name="T10" fmla="*/ 29245613 w 609"/>
                <a:gd name="T11" fmla="*/ 59125033 h 602"/>
                <a:gd name="T12" fmla="*/ 0 w 609"/>
                <a:gd name="T13" fmla="*/ 29497307 h 602"/>
                <a:gd name="T14" fmla="*/ 29245613 w 609"/>
                <a:gd name="T15" fmla="*/ 0 h 602"/>
                <a:gd name="T16" fmla="*/ 58491226 w 609"/>
                <a:gd name="T17" fmla="*/ 29497307 h 602"/>
                <a:gd name="T18" fmla="*/ 54867675 w 609"/>
                <a:gd name="T19" fmla="*/ 44376380 h 602"/>
                <a:gd name="T20" fmla="*/ 75960749 w 609"/>
                <a:gd name="T21" fmla="*/ 65520668 h 602"/>
                <a:gd name="T22" fmla="*/ 78678142 w 609"/>
                <a:gd name="T23" fmla="*/ 71002280 h 602"/>
                <a:gd name="T24" fmla="*/ 29245613 w 609"/>
                <a:gd name="T25" fmla="*/ 7439717 h 602"/>
                <a:gd name="T26" fmla="*/ 29245613 w 609"/>
                <a:gd name="T27" fmla="*/ 7439717 h 602"/>
                <a:gd name="T28" fmla="*/ 7246742 w 609"/>
                <a:gd name="T29" fmla="*/ 29497307 h 602"/>
                <a:gd name="T30" fmla="*/ 29245613 w 609"/>
                <a:gd name="T31" fmla="*/ 51685677 h 602"/>
                <a:gd name="T32" fmla="*/ 51244484 w 609"/>
                <a:gd name="T33" fmla="*/ 29497307 h 602"/>
                <a:gd name="T34" fmla="*/ 29245613 w 609"/>
                <a:gd name="T35" fmla="*/ 7439717 h 602"/>
                <a:gd name="T36" fmla="*/ 42056644 w 609"/>
                <a:gd name="T37" fmla="*/ 33282375 h 602"/>
                <a:gd name="T38" fmla="*/ 42056644 w 609"/>
                <a:gd name="T39" fmla="*/ 33282375 h 602"/>
                <a:gd name="T40" fmla="*/ 32868804 w 609"/>
                <a:gd name="T41" fmla="*/ 33282375 h 602"/>
                <a:gd name="T42" fmla="*/ 32868804 w 609"/>
                <a:gd name="T43" fmla="*/ 41504973 h 602"/>
                <a:gd name="T44" fmla="*/ 29245613 w 609"/>
                <a:gd name="T45" fmla="*/ 45290042 h 602"/>
                <a:gd name="T46" fmla="*/ 25622062 w 609"/>
                <a:gd name="T47" fmla="*/ 41504973 h 602"/>
                <a:gd name="T48" fmla="*/ 25622062 w 609"/>
                <a:gd name="T49" fmla="*/ 33282375 h 602"/>
                <a:gd name="T50" fmla="*/ 17340380 w 609"/>
                <a:gd name="T51" fmla="*/ 33282375 h 602"/>
                <a:gd name="T52" fmla="*/ 13716829 w 609"/>
                <a:gd name="T53" fmla="*/ 29497307 h 602"/>
                <a:gd name="T54" fmla="*/ 17340380 w 609"/>
                <a:gd name="T55" fmla="*/ 25842658 h 602"/>
                <a:gd name="T56" fmla="*/ 25622062 w 609"/>
                <a:gd name="T57" fmla="*/ 25842658 h 602"/>
                <a:gd name="T58" fmla="*/ 25622062 w 609"/>
                <a:gd name="T59" fmla="*/ 16575978 h 602"/>
                <a:gd name="T60" fmla="*/ 29245613 w 609"/>
                <a:gd name="T61" fmla="*/ 12921329 h 602"/>
                <a:gd name="T62" fmla="*/ 32868804 w 609"/>
                <a:gd name="T63" fmla="*/ 16575978 h 602"/>
                <a:gd name="T64" fmla="*/ 32868804 w 609"/>
                <a:gd name="T65" fmla="*/ 25842658 h 602"/>
                <a:gd name="T66" fmla="*/ 42056644 w 609"/>
                <a:gd name="T67" fmla="*/ 25842658 h 602"/>
                <a:gd name="T68" fmla="*/ 45679835 w 609"/>
                <a:gd name="T69" fmla="*/ 29497307 h 602"/>
                <a:gd name="T70" fmla="*/ 42056644 w 609"/>
                <a:gd name="T71" fmla="*/ 33282375 h 602"/>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0" t="0" r="r" b="b"/>
              <a:pathLst>
                <a:path w="609" h="602">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6" name="组合 15"/>
          <p:cNvGrpSpPr/>
          <p:nvPr/>
        </p:nvGrpSpPr>
        <p:grpSpPr>
          <a:xfrm>
            <a:off x="5292080" y="1274820"/>
            <a:ext cx="432833" cy="432834"/>
            <a:chOff x="5436096" y="1274820"/>
            <a:chExt cx="432833" cy="432834"/>
          </a:xfrm>
        </p:grpSpPr>
        <p:sp>
          <p:nvSpPr>
            <p:cNvPr id="17" name="椭圆 16"/>
            <p:cNvSpPr>
              <a:spLocks noChangeArrowheads="1"/>
            </p:cNvSpPr>
            <p:nvPr/>
          </p:nvSpPr>
          <p:spPr bwMode="auto">
            <a:xfrm>
              <a:off x="5436096" y="1274820"/>
              <a:ext cx="432833" cy="432834"/>
            </a:xfrm>
            <a:prstGeom prst="ellipse">
              <a:avLst/>
            </a:pr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18" name="Freeform 16"/>
            <p:cNvSpPr>
              <a:spLocks noChangeArrowheads="1"/>
            </p:cNvSpPr>
            <p:nvPr/>
          </p:nvSpPr>
          <p:spPr bwMode="auto">
            <a:xfrm>
              <a:off x="5554420" y="1377705"/>
              <a:ext cx="196183" cy="227065"/>
            </a:xfrm>
            <a:custGeom>
              <a:avLst/>
              <a:gdLst>
                <a:gd name="T0" fmla="*/ 58106390 w 475"/>
                <a:gd name="T1" fmla="*/ 71207247 h 552"/>
                <a:gd name="T2" fmla="*/ 58106390 w 475"/>
                <a:gd name="T3" fmla="*/ 71207247 h 552"/>
                <a:gd name="T4" fmla="*/ 54327993 w 475"/>
                <a:gd name="T5" fmla="*/ 71207247 h 552"/>
                <a:gd name="T6" fmla="*/ 54327993 w 475"/>
                <a:gd name="T7" fmla="*/ 0 h 552"/>
                <a:gd name="T8" fmla="*/ 58106390 w 475"/>
                <a:gd name="T9" fmla="*/ 0 h 552"/>
                <a:gd name="T10" fmla="*/ 61754124 w 475"/>
                <a:gd name="T11" fmla="*/ 3618618 h 552"/>
                <a:gd name="T12" fmla="*/ 61754124 w 475"/>
                <a:gd name="T13" fmla="*/ 67588630 h 552"/>
                <a:gd name="T14" fmla="*/ 58106390 w 475"/>
                <a:gd name="T15" fmla="*/ 71207247 h 552"/>
                <a:gd name="T16" fmla="*/ 7426131 w 475"/>
                <a:gd name="T17" fmla="*/ 67588630 h 552"/>
                <a:gd name="T18" fmla="*/ 7426131 w 475"/>
                <a:gd name="T19" fmla="*/ 67588630 h 552"/>
                <a:gd name="T20" fmla="*/ 7426131 w 475"/>
                <a:gd name="T21" fmla="*/ 63970012 h 552"/>
                <a:gd name="T22" fmla="*/ 13809846 w 475"/>
                <a:gd name="T23" fmla="*/ 63970012 h 552"/>
                <a:gd name="T24" fmla="*/ 21235977 w 475"/>
                <a:gd name="T25" fmla="*/ 56603721 h 552"/>
                <a:gd name="T26" fmla="*/ 13809846 w 475"/>
                <a:gd name="T27" fmla="*/ 49237429 h 552"/>
                <a:gd name="T28" fmla="*/ 7426131 w 475"/>
                <a:gd name="T29" fmla="*/ 49237429 h 552"/>
                <a:gd name="T30" fmla="*/ 7426131 w 475"/>
                <a:gd name="T31" fmla="*/ 42905028 h 552"/>
                <a:gd name="T32" fmla="*/ 13809846 w 475"/>
                <a:gd name="T33" fmla="*/ 42905028 h 552"/>
                <a:gd name="T34" fmla="*/ 21235977 w 475"/>
                <a:gd name="T35" fmla="*/ 35539095 h 552"/>
                <a:gd name="T36" fmla="*/ 13809846 w 475"/>
                <a:gd name="T37" fmla="*/ 28301860 h 552"/>
                <a:gd name="T38" fmla="*/ 7426131 w 475"/>
                <a:gd name="T39" fmla="*/ 28301860 h 552"/>
                <a:gd name="T40" fmla="*/ 7426131 w 475"/>
                <a:gd name="T41" fmla="*/ 21840403 h 552"/>
                <a:gd name="T42" fmla="*/ 13809846 w 475"/>
                <a:gd name="T43" fmla="*/ 21840403 h 552"/>
                <a:gd name="T44" fmla="*/ 21235977 w 475"/>
                <a:gd name="T45" fmla="*/ 14603167 h 552"/>
                <a:gd name="T46" fmla="*/ 13809846 w 475"/>
                <a:gd name="T47" fmla="*/ 7236876 h 552"/>
                <a:gd name="T48" fmla="*/ 7426131 w 475"/>
                <a:gd name="T49" fmla="*/ 7236876 h 552"/>
                <a:gd name="T50" fmla="*/ 7426131 w 475"/>
                <a:gd name="T51" fmla="*/ 3618618 h 552"/>
                <a:gd name="T52" fmla="*/ 11074226 w 475"/>
                <a:gd name="T53" fmla="*/ 0 h 552"/>
                <a:gd name="T54" fmla="*/ 50680259 w 475"/>
                <a:gd name="T55" fmla="*/ 0 h 552"/>
                <a:gd name="T56" fmla="*/ 50680259 w 475"/>
                <a:gd name="T57" fmla="*/ 71207247 h 552"/>
                <a:gd name="T58" fmla="*/ 11074226 w 475"/>
                <a:gd name="T59" fmla="*/ 71207247 h 552"/>
                <a:gd name="T60" fmla="*/ 7426131 w 475"/>
                <a:gd name="T61" fmla="*/ 67588630 h 552"/>
                <a:gd name="T62" fmla="*/ 17588243 w 475"/>
                <a:gd name="T63" fmla="*/ 14603167 h 552"/>
                <a:gd name="T64" fmla="*/ 17588243 w 475"/>
                <a:gd name="T65" fmla="*/ 14603167 h 552"/>
                <a:gd name="T66" fmla="*/ 13809846 w 475"/>
                <a:gd name="T67" fmla="*/ 18221785 h 552"/>
                <a:gd name="T68" fmla="*/ 3778036 w 475"/>
                <a:gd name="T69" fmla="*/ 18221785 h 552"/>
                <a:gd name="T70" fmla="*/ 0 w 475"/>
                <a:gd name="T71" fmla="*/ 14603167 h 552"/>
                <a:gd name="T72" fmla="*/ 3778036 w 475"/>
                <a:gd name="T73" fmla="*/ 10984909 h 552"/>
                <a:gd name="T74" fmla="*/ 13809846 w 475"/>
                <a:gd name="T75" fmla="*/ 10984909 h 552"/>
                <a:gd name="T76" fmla="*/ 17588243 w 475"/>
                <a:gd name="T77" fmla="*/ 14603167 h 552"/>
                <a:gd name="T78" fmla="*/ 3778036 w 475"/>
                <a:gd name="T79" fmla="*/ 31920478 h 552"/>
                <a:gd name="T80" fmla="*/ 3778036 w 475"/>
                <a:gd name="T81" fmla="*/ 31920478 h 552"/>
                <a:gd name="T82" fmla="*/ 13809846 w 475"/>
                <a:gd name="T83" fmla="*/ 31920478 h 552"/>
                <a:gd name="T84" fmla="*/ 17588243 w 475"/>
                <a:gd name="T85" fmla="*/ 35539095 h 552"/>
                <a:gd name="T86" fmla="*/ 13809846 w 475"/>
                <a:gd name="T87" fmla="*/ 39286770 h 552"/>
                <a:gd name="T88" fmla="*/ 3778036 w 475"/>
                <a:gd name="T89" fmla="*/ 39286770 h 552"/>
                <a:gd name="T90" fmla="*/ 0 w 475"/>
                <a:gd name="T91" fmla="*/ 35539095 h 552"/>
                <a:gd name="T92" fmla="*/ 3778036 w 475"/>
                <a:gd name="T93" fmla="*/ 31920478 h 552"/>
                <a:gd name="T94" fmla="*/ 3778036 w 475"/>
                <a:gd name="T95" fmla="*/ 52985462 h 552"/>
                <a:gd name="T96" fmla="*/ 3778036 w 475"/>
                <a:gd name="T97" fmla="*/ 52985462 h 552"/>
                <a:gd name="T98" fmla="*/ 13809846 w 475"/>
                <a:gd name="T99" fmla="*/ 52985462 h 552"/>
                <a:gd name="T100" fmla="*/ 17588243 w 475"/>
                <a:gd name="T101" fmla="*/ 56603721 h 552"/>
                <a:gd name="T102" fmla="*/ 13809846 w 475"/>
                <a:gd name="T103" fmla="*/ 60222338 h 552"/>
                <a:gd name="T104" fmla="*/ 3778036 w 475"/>
                <a:gd name="T105" fmla="*/ 60222338 h 552"/>
                <a:gd name="T106" fmla="*/ 0 w 475"/>
                <a:gd name="T107" fmla="*/ 56603721 h 552"/>
                <a:gd name="T108" fmla="*/ 3778036 w 475"/>
                <a:gd name="T109" fmla="*/ 52985462 h 55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475" h="552">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19" name="组合 18"/>
          <p:cNvGrpSpPr/>
          <p:nvPr/>
        </p:nvGrpSpPr>
        <p:grpSpPr>
          <a:xfrm>
            <a:off x="3347864" y="1274820"/>
            <a:ext cx="432833" cy="432834"/>
            <a:chOff x="3491880" y="1274820"/>
            <a:chExt cx="432833" cy="432834"/>
          </a:xfrm>
        </p:grpSpPr>
        <p:sp>
          <p:nvSpPr>
            <p:cNvPr id="20" name="椭圆 16"/>
            <p:cNvSpPr>
              <a:spLocks noChangeArrowheads="1"/>
            </p:cNvSpPr>
            <p:nvPr/>
          </p:nvSpPr>
          <p:spPr bwMode="auto">
            <a:xfrm>
              <a:off x="3491880" y="1274820"/>
              <a:ext cx="432833" cy="43283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1" name="Freeform 75"/>
            <p:cNvSpPr>
              <a:spLocks noChangeArrowheads="1"/>
            </p:cNvSpPr>
            <p:nvPr/>
          </p:nvSpPr>
          <p:spPr bwMode="auto">
            <a:xfrm>
              <a:off x="3583864" y="1385879"/>
              <a:ext cx="248863" cy="210716"/>
            </a:xfrm>
            <a:custGeom>
              <a:avLst/>
              <a:gdLst>
                <a:gd name="T0" fmla="*/ 74657633 w 602"/>
                <a:gd name="T1" fmla="*/ 66362244 h 510"/>
                <a:gd name="T2" fmla="*/ 74657633 w 602"/>
                <a:gd name="T3" fmla="*/ 66362244 h 510"/>
                <a:gd name="T4" fmla="*/ 3654665 w 602"/>
                <a:gd name="T5" fmla="*/ 66362244 h 510"/>
                <a:gd name="T6" fmla="*/ 0 w 602"/>
                <a:gd name="T7" fmla="*/ 62711741 h 510"/>
                <a:gd name="T8" fmla="*/ 0 w 602"/>
                <a:gd name="T9" fmla="*/ 3650503 h 510"/>
                <a:gd name="T10" fmla="*/ 3654665 w 602"/>
                <a:gd name="T11" fmla="*/ 0 h 510"/>
                <a:gd name="T12" fmla="*/ 7308970 w 602"/>
                <a:gd name="T13" fmla="*/ 3650503 h 510"/>
                <a:gd name="T14" fmla="*/ 7308970 w 602"/>
                <a:gd name="T15" fmla="*/ 50717076 h 510"/>
                <a:gd name="T16" fmla="*/ 7308970 w 602"/>
                <a:gd name="T17" fmla="*/ 50717076 h 510"/>
                <a:gd name="T18" fmla="*/ 7308970 w 602"/>
                <a:gd name="T19" fmla="*/ 58930528 h 510"/>
                <a:gd name="T20" fmla="*/ 74657633 w 602"/>
                <a:gd name="T21" fmla="*/ 58930528 h 510"/>
                <a:gd name="T22" fmla="*/ 78442719 w 602"/>
                <a:gd name="T23" fmla="*/ 62711741 h 510"/>
                <a:gd name="T24" fmla="*/ 74657633 w 602"/>
                <a:gd name="T25" fmla="*/ 66362244 h 510"/>
                <a:gd name="T26" fmla="*/ 66434636 w 602"/>
                <a:gd name="T27" fmla="*/ 55280025 h 510"/>
                <a:gd name="T28" fmla="*/ 66434636 w 602"/>
                <a:gd name="T29" fmla="*/ 55280025 h 510"/>
                <a:gd name="T30" fmla="*/ 58995246 w 602"/>
                <a:gd name="T31" fmla="*/ 55280025 h 510"/>
                <a:gd name="T32" fmla="*/ 55340580 w 602"/>
                <a:gd name="T33" fmla="*/ 51629522 h 510"/>
                <a:gd name="T34" fmla="*/ 55340580 w 602"/>
                <a:gd name="T35" fmla="*/ 25814941 h 510"/>
                <a:gd name="T36" fmla="*/ 58995246 w 602"/>
                <a:gd name="T37" fmla="*/ 22164077 h 510"/>
                <a:gd name="T38" fmla="*/ 66434636 w 602"/>
                <a:gd name="T39" fmla="*/ 22164077 h 510"/>
                <a:gd name="T40" fmla="*/ 70089301 w 602"/>
                <a:gd name="T41" fmla="*/ 25814941 h 510"/>
                <a:gd name="T42" fmla="*/ 70089301 w 602"/>
                <a:gd name="T43" fmla="*/ 51629522 h 510"/>
                <a:gd name="T44" fmla="*/ 66434636 w 602"/>
                <a:gd name="T45" fmla="*/ 55280025 h 510"/>
                <a:gd name="T46" fmla="*/ 45159830 w 602"/>
                <a:gd name="T47" fmla="*/ 55280025 h 510"/>
                <a:gd name="T48" fmla="*/ 45159830 w 602"/>
                <a:gd name="T49" fmla="*/ 55280025 h 510"/>
                <a:gd name="T50" fmla="*/ 37850860 w 602"/>
                <a:gd name="T51" fmla="*/ 55280025 h 510"/>
                <a:gd name="T52" fmla="*/ 34065774 w 602"/>
                <a:gd name="T53" fmla="*/ 51629522 h 510"/>
                <a:gd name="T54" fmla="*/ 34065774 w 602"/>
                <a:gd name="T55" fmla="*/ 11082219 h 510"/>
                <a:gd name="T56" fmla="*/ 37850860 w 602"/>
                <a:gd name="T57" fmla="*/ 7431355 h 510"/>
                <a:gd name="T58" fmla="*/ 45159830 w 602"/>
                <a:gd name="T59" fmla="*/ 7431355 h 510"/>
                <a:gd name="T60" fmla="*/ 48814495 w 602"/>
                <a:gd name="T61" fmla="*/ 11082219 h 510"/>
                <a:gd name="T62" fmla="*/ 48814495 w 602"/>
                <a:gd name="T63" fmla="*/ 51629522 h 510"/>
                <a:gd name="T64" fmla="*/ 45159830 w 602"/>
                <a:gd name="T65" fmla="*/ 55280025 h 510"/>
                <a:gd name="T66" fmla="*/ 24929472 w 602"/>
                <a:gd name="T67" fmla="*/ 55280025 h 510"/>
                <a:gd name="T68" fmla="*/ 24929472 w 602"/>
                <a:gd name="T69" fmla="*/ 55280025 h 510"/>
                <a:gd name="T70" fmla="*/ 17489720 w 602"/>
                <a:gd name="T71" fmla="*/ 55280025 h 510"/>
                <a:gd name="T72" fmla="*/ 13835055 w 602"/>
                <a:gd name="T73" fmla="*/ 51629522 h 510"/>
                <a:gd name="T74" fmla="*/ 13835055 w 602"/>
                <a:gd name="T75" fmla="*/ 44198166 h 510"/>
                <a:gd name="T76" fmla="*/ 17489720 w 602"/>
                <a:gd name="T77" fmla="*/ 40547302 h 510"/>
                <a:gd name="T78" fmla="*/ 24929472 w 602"/>
                <a:gd name="T79" fmla="*/ 40547302 h 510"/>
                <a:gd name="T80" fmla="*/ 28583776 w 602"/>
                <a:gd name="T81" fmla="*/ 44198166 h 510"/>
                <a:gd name="T82" fmla="*/ 28583776 w 602"/>
                <a:gd name="T83" fmla="*/ 51629522 h 510"/>
                <a:gd name="T84" fmla="*/ 24929472 w 602"/>
                <a:gd name="T85" fmla="*/ 55280025 h 510"/>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Lst>
              <a:ahLst/>
              <a:cxnLst>
                <a:cxn ang="T86">
                  <a:pos x="T0" y="T1"/>
                </a:cxn>
                <a:cxn ang="T87">
                  <a:pos x="T2" y="T3"/>
                </a:cxn>
                <a:cxn ang="T88">
                  <a:pos x="T4" y="T5"/>
                </a:cxn>
                <a:cxn ang="T89">
                  <a:pos x="T6" y="T7"/>
                </a:cxn>
                <a:cxn ang="T90">
                  <a:pos x="T8" y="T9"/>
                </a:cxn>
                <a:cxn ang="T91">
                  <a:pos x="T10" y="T11"/>
                </a:cxn>
                <a:cxn ang="T92">
                  <a:pos x="T12" y="T13"/>
                </a:cxn>
                <a:cxn ang="T93">
                  <a:pos x="T14" y="T15"/>
                </a:cxn>
                <a:cxn ang="T94">
                  <a:pos x="T16" y="T17"/>
                </a:cxn>
                <a:cxn ang="T95">
                  <a:pos x="T18" y="T19"/>
                </a:cxn>
                <a:cxn ang="T96">
                  <a:pos x="T20" y="T21"/>
                </a:cxn>
                <a:cxn ang="T97">
                  <a:pos x="T22" y="T23"/>
                </a:cxn>
                <a:cxn ang="T98">
                  <a:pos x="T24" y="T25"/>
                </a:cxn>
                <a:cxn ang="T99">
                  <a:pos x="T26" y="T27"/>
                </a:cxn>
                <a:cxn ang="T100">
                  <a:pos x="T28" y="T29"/>
                </a:cxn>
                <a:cxn ang="T101">
                  <a:pos x="T30" y="T31"/>
                </a:cxn>
                <a:cxn ang="T102">
                  <a:pos x="T32" y="T33"/>
                </a:cxn>
                <a:cxn ang="T103">
                  <a:pos x="T34" y="T35"/>
                </a:cxn>
                <a:cxn ang="T104">
                  <a:pos x="T36" y="T37"/>
                </a:cxn>
                <a:cxn ang="T105">
                  <a:pos x="T38" y="T39"/>
                </a:cxn>
                <a:cxn ang="T106">
                  <a:pos x="T40" y="T41"/>
                </a:cxn>
                <a:cxn ang="T107">
                  <a:pos x="T42" y="T43"/>
                </a:cxn>
                <a:cxn ang="T108">
                  <a:pos x="T44" y="T45"/>
                </a:cxn>
                <a:cxn ang="T109">
                  <a:pos x="T46" y="T47"/>
                </a:cxn>
                <a:cxn ang="T110">
                  <a:pos x="T48" y="T49"/>
                </a:cxn>
                <a:cxn ang="T111">
                  <a:pos x="T50" y="T51"/>
                </a:cxn>
                <a:cxn ang="T112">
                  <a:pos x="T52" y="T53"/>
                </a:cxn>
                <a:cxn ang="T113">
                  <a:pos x="T54" y="T55"/>
                </a:cxn>
                <a:cxn ang="T114">
                  <a:pos x="T56" y="T57"/>
                </a:cxn>
                <a:cxn ang="T115">
                  <a:pos x="T58" y="T59"/>
                </a:cxn>
                <a:cxn ang="T116">
                  <a:pos x="T60" y="T61"/>
                </a:cxn>
                <a:cxn ang="T117">
                  <a:pos x="T62" y="T63"/>
                </a:cxn>
                <a:cxn ang="T118">
                  <a:pos x="T64" y="T65"/>
                </a:cxn>
                <a:cxn ang="T119">
                  <a:pos x="T66" y="T67"/>
                </a:cxn>
                <a:cxn ang="T120">
                  <a:pos x="T68" y="T69"/>
                </a:cxn>
                <a:cxn ang="T121">
                  <a:pos x="T70" y="T71"/>
                </a:cxn>
                <a:cxn ang="T122">
                  <a:pos x="T72" y="T73"/>
                </a:cxn>
                <a:cxn ang="T123">
                  <a:pos x="T74" y="T75"/>
                </a:cxn>
                <a:cxn ang="T124">
                  <a:pos x="T76" y="T77"/>
                </a:cxn>
                <a:cxn ang="T125">
                  <a:pos x="T78" y="T79"/>
                </a:cxn>
                <a:cxn ang="T126">
                  <a:pos x="T80" y="T81"/>
                </a:cxn>
                <a:cxn ang="T127">
                  <a:pos x="T82" y="T83"/>
                </a:cxn>
                <a:cxn ang="T128">
                  <a:pos x="T84" y="T85"/>
                </a:cxn>
              </a:cxnLst>
              <a:rect l="0" t="0" r="r" b="b"/>
              <a:pathLst>
                <a:path w="602" h="51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grpSp>
        <p:nvGrpSpPr>
          <p:cNvPr id="22" name="组合 21"/>
          <p:cNvGrpSpPr/>
          <p:nvPr/>
        </p:nvGrpSpPr>
        <p:grpSpPr>
          <a:xfrm>
            <a:off x="3995936" y="1274820"/>
            <a:ext cx="432833" cy="432834"/>
            <a:chOff x="4139952" y="1274820"/>
            <a:chExt cx="432833" cy="432834"/>
          </a:xfrm>
        </p:grpSpPr>
        <p:sp>
          <p:nvSpPr>
            <p:cNvPr id="23" name="椭圆 16"/>
            <p:cNvSpPr>
              <a:spLocks noChangeArrowheads="1"/>
            </p:cNvSpPr>
            <p:nvPr/>
          </p:nvSpPr>
          <p:spPr bwMode="auto">
            <a:xfrm>
              <a:off x="4139952" y="1274820"/>
              <a:ext cx="432833" cy="432834"/>
            </a:xfrm>
            <a:prstGeom prst="ellipse">
              <a:avLst/>
            </a:prstGeom>
            <a:solidFill>
              <a:srgbClr val="3992DB"/>
            </a:solidFill>
            <a:ln>
              <a:noFill/>
            </a:ln>
          </p:spPr>
          <p:txBody>
            <a:bodyPr anchor="ctr"/>
            <a:lstStyle>
              <a:lvl1pPr eaLnBrk="0" hangingPunct="0">
                <a:defRPr>
                  <a:solidFill>
                    <a:schemeClr val="tx1"/>
                  </a:solidFill>
                  <a:latin typeface="Arial" pitchFamily="34" charset="0"/>
                  <a:ea typeface="宋体" pitchFamily="2" charset="-122"/>
                </a:defRPr>
              </a:lvl1pPr>
              <a:lvl2pPr marL="742950" indent="-285750" eaLnBrk="0" hangingPunct="0">
                <a:defRPr>
                  <a:solidFill>
                    <a:schemeClr val="tx1"/>
                  </a:solidFill>
                  <a:latin typeface="Arial" pitchFamily="34" charset="0"/>
                  <a:ea typeface="宋体" pitchFamily="2" charset="-122"/>
                </a:defRPr>
              </a:lvl2pPr>
              <a:lvl3pPr marL="1143000" indent="-228600" eaLnBrk="0" hangingPunct="0">
                <a:defRPr>
                  <a:solidFill>
                    <a:schemeClr val="tx1"/>
                  </a:solidFill>
                  <a:latin typeface="Arial" pitchFamily="34" charset="0"/>
                  <a:ea typeface="宋体" pitchFamily="2" charset="-122"/>
                </a:defRPr>
              </a:lvl3pPr>
              <a:lvl4pPr marL="1600200" indent="-228600" eaLnBrk="0" hangingPunct="0">
                <a:defRPr>
                  <a:solidFill>
                    <a:schemeClr val="tx1"/>
                  </a:solidFill>
                  <a:latin typeface="Arial" pitchFamily="34" charset="0"/>
                  <a:ea typeface="宋体" pitchFamily="2" charset="-122"/>
                </a:defRPr>
              </a:lvl4pPr>
              <a:lvl5pPr marL="2057400" indent="-228600" eaLnBrk="0" hangingPunct="0">
                <a:defRPr>
                  <a:solidFill>
                    <a:schemeClr val="tx1"/>
                  </a:solidFill>
                  <a:latin typeface="Arial" pitchFamily="34" charset="0"/>
                  <a:ea typeface="宋体" pitchFamily="2" charset="-122"/>
                </a:defRPr>
              </a:lvl5pPr>
              <a:lvl6pPr marL="25146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6pPr>
              <a:lvl7pPr marL="29718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7pPr>
              <a:lvl8pPr marL="34290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8pPr>
              <a:lvl9pPr marL="3886200" indent="-228600" eaLnBrk="0" fontAlgn="base" hangingPunct="0">
                <a:spcBef>
                  <a:spcPct val="0"/>
                </a:spcBef>
                <a:spcAft>
                  <a:spcPct val="0"/>
                </a:spcAft>
                <a:buFont typeface="Arial" pitchFamily="34" charset="0"/>
                <a:defRPr>
                  <a:solidFill>
                    <a:schemeClr val="tx1"/>
                  </a:solidFill>
                  <a:latin typeface="Arial" pitchFamily="34" charset="0"/>
                  <a:ea typeface="宋体" pitchFamily="2" charset="-122"/>
                </a:defRPr>
              </a:lvl9pPr>
            </a:lstStyle>
            <a:p>
              <a:pPr algn="ctr" eaLnBrk="1" hangingPunct="1"/>
              <a:endParaRPr lang="zh-CN" altLang="en-US">
                <a:solidFill>
                  <a:srgbClr val="FFFFFF"/>
                </a:solidFill>
                <a:latin typeface="Calibri" pitchFamily="34" charset="0"/>
              </a:endParaRPr>
            </a:p>
          </p:txBody>
        </p:sp>
        <p:sp>
          <p:nvSpPr>
            <p:cNvPr id="24" name="Freeform 84"/>
            <p:cNvSpPr>
              <a:spLocks noChangeArrowheads="1"/>
            </p:cNvSpPr>
            <p:nvPr/>
          </p:nvSpPr>
          <p:spPr bwMode="auto">
            <a:xfrm>
              <a:off x="4241546" y="1366806"/>
              <a:ext cx="248863" cy="248863"/>
            </a:xfrm>
            <a:custGeom>
              <a:avLst/>
              <a:gdLst>
                <a:gd name="T0" fmla="*/ 43332858 w 602"/>
                <a:gd name="T1" fmla="*/ 34979440 h 602"/>
                <a:gd name="T2" fmla="*/ 43332858 w 602"/>
                <a:gd name="T3" fmla="*/ 34979440 h 602"/>
                <a:gd name="T4" fmla="*/ 43332858 w 602"/>
                <a:gd name="T5" fmla="*/ 0 h 602"/>
                <a:gd name="T6" fmla="*/ 78442719 w 602"/>
                <a:gd name="T7" fmla="*/ 34979440 h 602"/>
                <a:gd name="T8" fmla="*/ 43332858 w 602"/>
                <a:gd name="T9" fmla="*/ 34979440 h 602"/>
                <a:gd name="T10" fmla="*/ 36023527 w 602"/>
                <a:gd name="T11" fmla="*/ 78442719 h 602"/>
                <a:gd name="T12" fmla="*/ 36023527 w 602"/>
                <a:gd name="T13" fmla="*/ 78442719 h 602"/>
                <a:gd name="T14" fmla="*/ 0 w 602"/>
                <a:gd name="T15" fmla="*/ 42419192 h 602"/>
                <a:gd name="T16" fmla="*/ 36023527 w 602"/>
                <a:gd name="T17" fmla="*/ 7308970 h 602"/>
                <a:gd name="T18" fmla="*/ 36023527 w 602"/>
                <a:gd name="T19" fmla="*/ 42419192 h 602"/>
                <a:gd name="T20" fmla="*/ 71002968 w 602"/>
                <a:gd name="T21" fmla="*/ 42419192 h 602"/>
                <a:gd name="T22" fmla="*/ 36023527 w 602"/>
                <a:gd name="T23" fmla="*/ 78442719 h 6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0" t="0" r="r" b="b"/>
              <a:pathLst>
                <a:path w="602" h="602">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bg1"/>
            </a:solidFill>
            <a:ln>
              <a:noFill/>
            </a:ln>
            <a:extLst/>
          </p:spPr>
          <p:txBody>
            <a:bodyPr wrap="none" lIns="34290" tIns="17145" rIns="34290" bIns="17145" anchor="ctr"/>
            <a:lstStyle/>
            <a:p>
              <a:endParaRPr lang="en-US">
                <a:latin typeface="Roboto Light"/>
              </a:endParaRPr>
            </a:p>
          </p:txBody>
        </p:sp>
      </p:grpSp>
    </p:spTree>
    <p:extLst>
      <p:ext uri="{BB962C8B-B14F-4D97-AF65-F5344CB8AC3E}">
        <p14:creationId xmlns:p14="http://schemas.microsoft.com/office/powerpoint/2010/main" val="945683315"/>
      </p:ext>
    </p:extLst>
  </p:cSld>
  <p:clrMapOvr>
    <a:masterClrMapping/>
  </p:clrMapOvr>
  <mc:AlternateContent xmlns:mc="http://schemas.openxmlformats.org/markup-compatibility/2006" xmlns:p14="http://schemas.microsoft.com/office/powerpoint/2010/main">
    <mc:Choice Requires="p14">
      <p:transition spd="slow" p14:dur="1200" advClick="0" advTm="0">
        <p14:prism/>
      </p:transition>
    </mc:Choice>
    <mc:Fallback xmlns="">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additive="base">
                                        <p:cTn id="7" dur="800" fill="hold"/>
                                        <p:tgtEl>
                                          <p:spTgt spid="42"/>
                                        </p:tgtEl>
                                        <p:attrNameLst>
                                          <p:attrName>ppt_x</p:attrName>
                                        </p:attrNameLst>
                                      </p:cBhvr>
                                      <p:tavLst>
                                        <p:tav tm="0">
                                          <p:val>
                                            <p:strVal val="0-#ppt_w/2"/>
                                          </p:val>
                                        </p:tav>
                                        <p:tav tm="100000">
                                          <p:val>
                                            <p:strVal val="#ppt_x"/>
                                          </p:val>
                                        </p:tav>
                                      </p:tavLst>
                                    </p:anim>
                                    <p:anim calcmode="lin" valueType="num">
                                      <p:cBhvr additive="base">
                                        <p:cTn id="8" dur="800" fill="hold"/>
                                        <p:tgtEl>
                                          <p:spTgt spid="42"/>
                                        </p:tgtEl>
                                        <p:attrNameLst>
                                          <p:attrName>ppt_y</p:attrName>
                                        </p:attrNameLst>
                                      </p:cBhvr>
                                      <p:tavLst>
                                        <p:tav tm="0">
                                          <p:val>
                                            <p:strVal val="#ppt_y"/>
                                          </p:val>
                                        </p:tav>
                                        <p:tav tm="100000">
                                          <p:val>
                                            <p:strVal val="#ppt_y"/>
                                          </p:val>
                                        </p:tav>
                                      </p:tavLst>
                                    </p:anim>
                                  </p:childTnLst>
                                </p:cTn>
                              </p:par>
                            </p:childTnLst>
                          </p:cTn>
                        </p:par>
                        <p:par>
                          <p:cTn id="9" fill="hold">
                            <p:stCondLst>
                              <p:cond delay="800"/>
                            </p:stCondLst>
                            <p:childTnLst>
                              <p:par>
                                <p:cTn id="10" presetID="53" presetClass="entr" presetSubtype="16"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p:cTn id="12" dur="500" fill="hold"/>
                                        <p:tgtEl>
                                          <p:spTgt spid="19"/>
                                        </p:tgtEl>
                                        <p:attrNameLst>
                                          <p:attrName>ppt_w</p:attrName>
                                        </p:attrNameLst>
                                      </p:cBhvr>
                                      <p:tavLst>
                                        <p:tav tm="0">
                                          <p:val>
                                            <p:fltVal val="0"/>
                                          </p:val>
                                        </p:tav>
                                        <p:tav tm="100000">
                                          <p:val>
                                            <p:strVal val="#ppt_w"/>
                                          </p:val>
                                        </p:tav>
                                      </p:tavLst>
                                    </p:anim>
                                    <p:anim calcmode="lin" valueType="num">
                                      <p:cBhvr>
                                        <p:cTn id="13" dur="500" fill="hold"/>
                                        <p:tgtEl>
                                          <p:spTgt spid="19"/>
                                        </p:tgtEl>
                                        <p:attrNameLst>
                                          <p:attrName>ppt_h</p:attrName>
                                        </p:attrNameLst>
                                      </p:cBhvr>
                                      <p:tavLst>
                                        <p:tav tm="0">
                                          <p:val>
                                            <p:fltVal val="0"/>
                                          </p:val>
                                        </p:tav>
                                        <p:tav tm="100000">
                                          <p:val>
                                            <p:strVal val="#ppt_h"/>
                                          </p:val>
                                        </p:tav>
                                      </p:tavLst>
                                    </p:anim>
                                    <p:animEffect transition="in" filter="fade">
                                      <p:cBhvr>
                                        <p:cTn id="14" dur="500"/>
                                        <p:tgtEl>
                                          <p:spTgt spid="19"/>
                                        </p:tgtEl>
                                      </p:cBhvr>
                                    </p:animEffect>
                                  </p:childTnLst>
                                </p:cTn>
                              </p:par>
                              <p:par>
                                <p:cTn id="15" presetID="53" presetClass="entr" presetSubtype="16" fill="hold" nodeType="withEffect">
                                  <p:stCondLst>
                                    <p:cond delay="200"/>
                                  </p:stCondLst>
                                  <p:childTnLst>
                                    <p:set>
                                      <p:cBhvr>
                                        <p:cTn id="16" dur="1" fill="hold">
                                          <p:stCondLst>
                                            <p:cond delay="0"/>
                                          </p:stCondLst>
                                        </p:cTn>
                                        <p:tgtEl>
                                          <p:spTgt spid="22"/>
                                        </p:tgtEl>
                                        <p:attrNameLst>
                                          <p:attrName>style.visibility</p:attrName>
                                        </p:attrNameLst>
                                      </p:cBhvr>
                                      <p:to>
                                        <p:strVal val="visible"/>
                                      </p:to>
                                    </p:set>
                                    <p:anim calcmode="lin" valueType="num">
                                      <p:cBhvr>
                                        <p:cTn id="17" dur="500" fill="hold"/>
                                        <p:tgtEl>
                                          <p:spTgt spid="22"/>
                                        </p:tgtEl>
                                        <p:attrNameLst>
                                          <p:attrName>ppt_w</p:attrName>
                                        </p:attrNameLst>
                                      </p:cBhvr>
                                      <p:tavLst>
                                        <p:tav tm="0">
                                          <p:val>
                                            <p:fltVal val="0"/>
                                          </p:val>
                                        </p:tav>
                                        <p:tav tm="100000">
                                          <p:val>
                                            <p:strVal val="#ppt_w"/>
                                          </p:val>
                                        </p:tav>
                                      </p:tavLst>
                                    </p:anim>
                                    <p:anim calcmode="lin" valueType="num">
                                      <p:cBhvr>
                                        <p:cTn id="18" dur="500" fill="hold"/>
                                        <p:tgtEl>
                                          <p:spTgt spid="22"/>
                                        </p:tgtEl>
                                        <p:attrNameLst>
                                          <p:attrName>ppt_h</p:attrName>
                                        </p:attrNameLst>
                                      </p:cBhvr>
                                      <p:tavLst>
                                        <p:tav tm="0">
                                          <p:val>
                                            <p:fltVal val="0"/>
                                          </p:val>
                                        </p:tav>
                                        <p:tav tm="100000">
                                          <p:val>
                                            <p:strVal val="#ppt_h"/>
                                          </p:val>
                                        </p:tav>
                                      </p:tavLst>
                                    </p:anim>
                                    <p:animEffect transition="in" filter="fade">
                                      <p:cBhvr>
                                        <p:cTn id="19" dur="500"/>
                                        <p:tgtEl>
                                          <p:spTgt spid="22"/>
                                        </p:tgtEl>
                                      </p:cBhvr>
                                    </p:animEffect>
                                  </p:childTnLst>
                                </p:cTn>
                              </p:par>
                              <p:par>
                                <p:cTn id="20" presetID="53" presetClass="entr" presetSubtype="16" fill="hold" nodeType="withEffect">
                                  <p:stCondLst>
                                    <p:cond delay="400"/>
                                  </p:stCondLst>
                                  <p:childTnLst>
                                    <p:set>
                                      <p:cBhvr>
                                        <p:cTn id="21" dur="1" fill="hold">
                                          <p:stCondLst>
                                            <p:cond delay="0"/>
                                          </p:stCondLst>
                                        </p:cTn>
                                        <p:tgtEl>
                                          <p:spTgt spid="13"/>
                                        </p:tgtEl>
                                        <p:attrNameLst>
                                          <p:attrName>style.visibility</p:attrName>
                                        </p:attrNameLst>
                                      </p:cBhvr>
                                      <p:to>
                                        <p:strVal val="visible"/>
                                      </p:to>
                                    </p:set>
                                    <p:anim calcmode="lin" valueType="num">
                                      <p:cBhvr>
                                        <p:cTn id="22" dur="500" fill="hold"/>
                                        <p:tgtEl>
                                          <p:spTgt spid="13"/>
                                        </p:tgtEl>
                                        <p:attrNameLst>
                                          <p:attrName>ppt_w</p:attrName>
                                        </p:attrNameLst>
                                      </p:cBhvr>
                                      <p:tavLst>
                                        <p:tav tm="0">
                                          <p:val>
                                            <p:fltVal val="0"/>
                                          </p:val>
                                        </p:tav>
                                        <p:tav tm="100000">
                                          <p:val>
                                            <p:strVal val="#ppt_w"/>
                                          </p:val>
                                        </p:tav>
                                      </p:tavLst>
                                    </p:anim>
                                    <p:anim calcmode="lin" valueType="num">
                                      <p:cBhvr>
                                        <p:cTn id="23" dur="500" fill="hold"/>
                                        <p:tgtEl>
                                          <p:spTgt spid="13"/>
                                        </p:tgtEl>
                                        <p:attrNameLst>
                                          <p:attrName>ppt_h</p:attrName>
                                        </p:attrNameLst>
                                      </p:cBhvr>
                                      <p:tavLst>
                                        <p:tav tm="0">
                                          <p:val>
                                            <p:fltVal val="0"/>
                                          </p:val>
                                        </p:tav>
                                        <p:tav tm="100000">
                                          <p:val>
                                            <p:strVal val="#ppt_h"/>
                                          </p:val>
                                        </p:tav>
                                      </p:tavLst>
                                    </p:anim>
                                    <p:animEffect transition="in" filter="fade">
                                      <p:cBhvr>
                                        <p:cTn id="24" dur="500"/>
                                        <p:tgtEl>
                                          <p:spTgt spid="13"/>
                                        </p:tgtEl>
                                      </p:cBhvr>
                                    </p:animEffect>
                                  </p:childTnLst>
                                </p:cTn>
                              </p:par>
                              <p:par>
                                <p:cTn id="25" presetID="53" presetClass="entr" presetSubtype="16" fill="hold" nodeType="withEffect">
                                  <p:stCondLst>
                                    <p:cond delay="600"/>
                                  </p:stCondLst>
                                  <p:childTnLst>
                                    <p:set>
                                      <p:cBhvr>
                                        <p:cTn id="26" dur="1" fill="hold">
                                          <p:stCondLst>
                                            <p:cond delay="0"/>
                                          </p:stCondLst>
                                        </p:cTn>
                                        <p:tgtEl>
                                          <p:spTgt spid="16"/>
                                        </p:tgtEl>
                                        <p:attrNameLst>
                                          <p:attrName>style.visibility</p:attrName>
                                        </p:attrNameLst>
                                      </p:cBhvr>
                                      <p:to>
                                        <p:strVal val="visible"/>
                                      </p:to>
                                    </p:set>
                                    <p:anim calcmode="lin" valueType="num">
                                      <p:cBhvr>
                                        <p:cTn id="27" dur="500" fill="hold"/>
                                        <p:tgtEl>
                                          <p:spTgt spid="16"/>
                                        </p:tgtEl>
                                        <p:attrNameLst>
                                          <p:attrName>ppt_w</p:attrName>
                                        </p:attrNameLst>
                                      </p:cBhvr>
                                      <p:tavLst>
                                        <p:tav tm="0">
                                          <p:val>
                                            <p:fltVal val="0"/>
                                          </p:val>
                                        </p:tav>
                                        <p:tav tm="100000">
                                          <p:val>
                                            <p:strVal val="#ppt_w"/>
                                          </p:val>
                                        </p:tav>
                                      </p:tavLst>
                                    </p:anim>
                                    <p:anim calcmode="lin" valueType="num">
                                      <p:cBhvr>
                                        <p:cTn id="28" dur="500" fill="hold"/>
                                        <p:tgtEl>
                                          <p:spTgt spid="16"/>
                                        </p:tgtEl>
                                        <p:attrNameLst>
                                          <p:attrName>ppt_h</p:attrName>
                                        </p:attrNameLst>
                                      </p:cBhvr>
                                      <p:tavLst>
                                        <p:tav tm="0">
                                          <p:val>
                                            <p:fltVal val="0"/>
                                          </p:val>
                                        </p:tav>
                                        <p:tav tm="100000">
                                          <p:val>
                                            <p:strVal val="#ppt_h"/>
                                          </p:val>
                                        </p:tav>
                                      </p:tavLst>
                                    </p:anim>
                                    <p:animEffect transition="in" filter="fade">
                                      <p:cBhvr>
                                        <p:cTn id="29" dur="500"/>
                                        <p:tgtEl>
                                          <p:spTgt spid="16"/>
                                        </p:tgtEl>
                                      </p:cBhvr>
                                    </p:animEffect>
                                  </p:childTnLst>
                                </p:cTn>
                              </p:par>
                              <p:par>
                                <p:cTn id="30" presetID="53" presetClass="entr" presetSubtype="16" fill="hold" nodeType="withEffect">
                                  <p:stCondLst>
                                    <p:cond delay="800"/>
                                  </p:stCondLst>
                                  <p:childTnLst>
                                    <p:set>
                                      <p:cBhvr>
                                        <p:cTn id="31" dur="1" fill="hold">
                                          <p:stCondLst>
                                            <p:cond delay="0"/>
                                          </p:stCondLst>
                                        </p:cTn>
                                        <p:tgtEl>
                                          <p:spTgt spid="10"/>
                                        </p:tgtEl>
                                        <p:attrNameLst>
                                          <p:attrName>style.visibility</p:attrName>
                                        </p:attrNameLst>
                                      </p:cBhvr>
                                      <p:to>
                                        <p:strVal val="visible"/>
                                      </p:to>
                                    </p:set>
                                    <p:anim calcmode="lin" valueType="num">
                                      <p:cBhvr>
                                        <p:cTn id="32" dur="500" fill="hold"/>
                                        <p:tgtEl>
                                          <p:spTgt spid="10"/>
                                        </p:tgtEl>
                                        <p:attrNameLst>
                                          <p:attrName>ppt_w</p:attrName>
                                        </p:attrNameLst>
                                      </p:cBhvr>
                                      <p:tavLst>
                                        <p:tav tm="0">
                                          <p:val>
                                            <p:fltVal val="0"/>
                                          </p:val>
                                        </p:tav>
                                        <p:tav tm="100000">
                                          <p:val>
                                            <p:strVal val="#ppt_w"/>
                                          </p:val>
                                        </p:tav>
                                      </p:tavLst>
                                    </p:anim>
                                    <p:anim calcmode="lin" valueType="num">
                                      <p:cBhvr>
                                        <p:cTn id="33" dur="500" fill="hold"/>
                                        <p:tgtEl>
                                          <p:spTgt spid="10"/>
                                        </p:tgtEl>
                                        <p:attrNameLst>
                                          <p:attrName>ppt_h</p:attrName>
                                        </p:attrNameLst>
                                      </p:cBhvr>
                                      <p:tavLst>
                                        <p:tav tm="0">
                                          <p:val>
                                            <p:fltVal val="0"/>
                                          </p:val>
                                        </p:tav>
                                        <p:tav tm="100000">
                                          <p:val>
                                            <p:strVal val="#ppt_h"/>
                                          </p:val>
                                        </p:tav>
                                      </p:tavLst>
                                    </p:anim>
                                    <p:animEffect transition="in" filter="fade">
                                      <p:cBhvr>
                                        <p:cTn id="34" dur="500"/>
                                        <p:tgtEl>
                                          <p:spTgt spid="10"/>
                                        </p:tgtEl>
                                      </p:cBhvr>
                                    </p:animEffect>
                                  </p:childTnLst>
                                </p:cTn>
                              </p:par>
                            </p:childTnLst>
                          </p:cTn>
                        </p:par>
                        <p:par>
                          <p:cTn id="35" fill="hold">
                            <p:stCondLst>
                              <p:cond delay="2100"/>
                            </p:stCondLst>
                            <p:childTnLst>
                              <p:par>
                                <p:cTn id="36" presetID="22" presetClass="entr" presetSubtype="8" fill="hold" grpId="0" nodeType="afterEffect">
                                  <p:stCondLst>
                                    <p:cond delay="0"/>
                                  </p:stCondLst>
                                  <p:iterate type="lt">
                                    <p:tmPct val="30000"/>
                                  </p:iterate>
                                  <p:childTnLst>
                                    <p:set>
                                      <p:cBhvr>
                                        <p:cTn id="37" dur="1" fill="hold">
                                          <p:stCondLst>
                                            <p:cond delay="0"/>
                                          </p:stCondLst>
                                        </p:cTn>
                                        <p:tgtEl>
                                          <p:spTgt spid="49"/>
                                        </p:tgtEl>
                                        <p:attrNameLst>
                                          <p:attrName>style.visibility</p:attrName>
                                        </p:attrNameLst>
                                      </p:cBhvr>
                                      <p:to>
                                        <p:strVal val="visible"/>
                                      </p:to>
                                    </p:set>
                                    <p:animEffect transition="in" filter="wipe(left)">
                                      <p:cBhvr>
                                        <p:cTn id="38" dur="200"/>
                                        <p:tgtEl>
                                          <p:spTgt spid="49"/>
                                        </p:tgtEl>
                                      </p:cBhvr>
                                    </p:animEffect>
                                  </p:childTnLst>
                                </p:cTn>
                              </p:par>
                              <p:par>
                                <p:cTn id="39" presetID="36" presetClass="emph" presetSubtype="0" fill="hold" grpId="1" nodeType="withEffect">
                                  <p:stCondLst>
                                    <p:cond delay="0"/>
                                  </p:stCondLst>
                                  <p:iterate type="lt">
                                    <p:tmPct val="30000"/>
                                  </p:iterate>
                                  <p:childTnLst>
                                    <p:animScale>
                                      <p:cBhvr>
                                        <p:cTn id="40" dur="50" autoRev="1" fill="hold">
                                          <p:stCondLst>
                                            <p:cond delay="0"/>
                                          </p:stCondLst>
                                        </p:cTn>
                                        <p:tgtEl>
                                          <p:spTgt spid="49"/>
                                        </p:tgtEl>
                                      </p:cBhvr>
                                      <p:to x="80000" y="100000"/>
                                    </p:animScale>
                                    <p:anim by="(#ppt_w*0.10)" calcmode="lin" valueType="num">
                                      <p:cBhvr>
                                        <p:cTn id="41" dur="50" autoRev="1" fill="hold">
                                          <p:stCondLst>
                                            <p:cond delay="0"/>
                                          </p:stCondLst>
                                        </p:cTn>
                                        <p:tgtEl>
                                          <p:spTgt spid="49"/>
                                        </p:tgtEl>
                                        <p:attrNameLst>
                                          <p:attrName>ppt_x</p:attrName>
                                        </p:attrNameLst>
                                      </p:cBhvr>
                                    </p:anim>
                                    <p:anim by="(-#ppt_w*0.10)" calcmode="lin" valueType="num">
                                      <p:cBhvr>
                                        <p:cTn id="42" dur="50" autoRev="1" fill="hold">
                                          <p:stCondLst>
                                            <p:cond delay="0"/>
                                          </p:stCondLst>
                                        </p:cTn>
                                        <p:tgtEl>
                                          <p:spTgt spid="49"/>
                                        </p:tgtEl>
                                        <p:attrNameLst>
                                          <p:attrName>ppt_y</p:attrName>
                                        </p:attrNameLst>
                                      </p:cBhvr>
                                    </p:anim>
                                    <p:animRot by="-480000">
                                      <p:cBhvr>
                                        <p:cTn id="43" dur="50" autoRev="1" fill="hold">
                                          <p:stCondLst>
                                            <p:cond delay="0"/>
                                          </p:stCondLst>
                                        </p:cTn>
                                        <p:tgtEl>
                                          <p:spTgt spid="49"/>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49"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输入示例</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857880" y="1131590"/>
            <a:ext cx="6450424" cy="276999"/>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车载模型：</a:t>
            </a:r>
          </a:p>
        </p:txBody>
      </p:sp>
      <p:pic>
        <p:nvPicPr>
          <p:cNvPr id="1026" name="图片 1"/>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38020" y="1635645"/>
            <a:ext cx="5472113" cy="270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Box 2"/>
          <p:cNvSpPr txBox="1"/>
          <p:nvPr/>
        </p:nvSpPr>
        <p:spPr>
          <a:xfrm>
            <a:off x="4644008" y="4630200"/>
            <a:ext cx="1728192" cy="261610"/>
          </a:xfrm>
          <a:prstGeom prst="rect">
            <a:avLst/>
          </a:prstGeom>
          <a:noFill/>
        </p:spPr>
        <p:txBody>
          <a:bodyPr wrap="square" rtlCol="0">
            <a:spAutoFit/>
          </a:bodyPr>
          <a:lstStyle/>
          <a:p>
            <a:r>
              <a:rPr lang="zh-CN" altLang="en-US" sz="1050" dirty="0" smtClean="0">
                <a:solidFill>
                  <a:schemeClr val="tx1">
                    <a:lumMod val="75000"/>
                    <a:lumOff val="25000"/>
                  </a:schemeClr>
                </a:solidFill>
                <a:latin typeface="微软雅黑" panose="020B0503020204020204" pitchFamily="34" charset="-122"/>
                <a:ea typeface="微软雅黑" panose="020B0503020204020204" pitchFamily="34" charset="-122"/>
              </a:rPr>
              <a:t>运行见视频</a:t>
            </a:r>
          </a:p>
        </p:txBody>
      </p:sp>
    </p:spTree>
    <p:extLst>
      <p:ext uri="{BB962C8B-B14F-4D97-AF65-F5344CB8AC3E}">
        <p14:creationId xmlns:p14="http://schemas.microsoft.com/office/powerpoint/2010/main" val="2900191754"/>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34"/>
                                        </p:tgtEl>
                                        <p:attrNameLst>
                                          <p:attrName>style.visibility</p:attrName>
                                        </p:attrNameLst>
                                      </p:cBhvr>
                                      <p:to>
                                        <p:strVal val="visible"/>
                                      </p:to>
                                    </p:set>
                                    <p:anim calcmode="lin" valueType="num">
                                      <p:cBhvr>
                                        <p:cTn id="7" dur="500" fill="hold"/>
                                        <p:tgtEl>
                                          <p:spTgt spid="3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34"/>
                                        </p:tgtEl>
                                        <p:attrNameLst>
                                          <p:attrName>ppt_y</p:attrName>
                                        </p:attrNameLst>
                                      </p:cBhvr>
                                      <p:tavLst>
                                        <p:tav tm="0">
                                          <p:val>
                                            <p:strVal val="#ppt_y"/>
                                          </p:val>
                                        </p:tav>
                                        <p:tav tm="100000">
                                          <p:val>
                                            <p:strVal val="#ppt_y"/>
                                          </p:val>
                                        </p:tav>
                                      </p:tavLst>
                                    </p:anim>
                                    <p:anim calcmode="lin" valueType="num">
                                      <p:cBhvr>
                                        <p:cTn id="9" dur="500" fill="hold"/>
                                        <p:tgtEl>
                                          <p:spTgt spid="3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3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p:cNvSpPr txBox="1">
            <a:spLocks/>
          </p:cNvSpPr>
          <p:nvPr/>
        </p:nvSpPr>
        <p:spPr>
          <a:xfrm>
            <a:off x="857880" y="200199"/>
            <a:ext cx="2129944" cy="379477"/>
          </a:xfrm>
          <a:prstGeom prst="rect">
            <a:avLst/>
          </a:prstGeom>
        </p:spPr>
        <p:txBody>
          <a:bodyPr lIns="0" rIns="0" anchor="ctr">
            <a:noAutofit/>
          </a:bodyPr>
          <a:lstStyle>
            <a:lvl1pPr algn="ctr" defTabSz="914400" rtl="0" eaLnBrk="1" latinLnBrk="0" hangingPunct="1">
              <a:spcBef>
                <a:spcPct val="0"/>
              </a:spcBef>
              <a:buNone/>
              <a:defRPr sz="3000" b="0" kern="1200">
                <a:solidFill>
                  <a:schemeClr val="accent1"/>
                </a:solidFill>
                <a:latin typeface="U.S. 101" pitchFamily="2" charset="0"/>
                <a:ea typeface="Roboto" pitchFamily="2" charset="0"/>
                <a:cs typeface="Open Sans Light" panose="020B0306030504020204" pitchFamily="34" charset="0"/>
              </a:defRPr>
            </a:lvl1pPr>
          </a:lstStyle>
          <a:p>
            <a:pPr algn="l"/>
            <a:r>
              <a:rPr lang="zh-CN" altLang="en-US" sz="1800" b="1" dirty="0" smtClean="0">
                <a:solidFill>
                  <a:schemeClr val="tx1">
                    <a:lumMod val="75000"/>
                    <a:lumOff val="25000"/>
                  </a:schemeClr>
                </a:solidFill>
                <a:latin typeface="微软雅黑" panose="020B0503020204020204" pitchFamily="34" charset="-122"/>
                <a:ea typeface="微软雅黑" panose="020B0503020204020204" pitchFamily="34" charset="-122"/>
              </a:rPr>
              <a:t>输入示例</a:t>
            </a:r>
            <a:endParaRPr lang="en-GB"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 name="TextBox 1"/>
          <p:cNvSpPr txBox="1"/>
          <p:nvPr/>
        </p:nvSpPr>
        <p:spPr>
          <a:xfrm>
            <a:off x="611560" y="915566"/>
            <a:ext cx="7992888" cy="276999"/>
          </a:xfrm>
          <a:prstGeom prst="rect">
            <a:avLst/>
          </a:prstGeom>
          <a:noFill/>
        </p:spPr>
        <p:txBody>
          <a:bodyPr wrap="square" rtlCol="0">
            <a:spAutoFit/>
          </a:bodyPr>
          <a:lstStyle/>
          <a:p>
            <a:r>
              <a:rPr lang="zh-CN" altLang="en-US" sz="1200" dirty="0" smtClean="0">
                <a:solidFill>
                  <a:schemeClr val="tx1">
                    <a:lumMod val="75000"/>
                    <a:lumOff val="25000"/>
                  </a:schemeClr>
                </a:solidFill>
                <a:latin typeface="微软雅黑" panose="020B0503020204020204" pitchFamily="34" charset="-122"/>
                <a:ea typeface="微软雅黑" panose="020B0503020204020204" pitchFamily="34" charset="-122"/>
              </a:rPr>
              <a:t>        摄像头实时输入实际上也是要处理成一帧一帧的图片，再对图片进行检测识别获取垃圾桶信息</a:t>
            </a:r>
          </a:p>
        </p:txBody>
      </p:sp>
      <p:pic>
        <p:nvPicPr>
          <p:cNvPr id="16" name="图片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1669" y="1563638"/>
            <a:ext cx="3384376" cy="258521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图片 7"/>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679842" y="1602375"/>
            <a:ext cx="3395042" cy="2568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716581312"/>
      </p:ext>
    </p:extLst>
  </p:cSld>
  <p:clrMapOvr>
    <a:masterClrMapping/>
  </p:clrMapOvr>
  <p:transition spd="slow" advClick="0" advTm="0">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6"/>
                                        </p:tgtEl>
                                        <p:attrNameLst>
                                          <p:attrName>style.visibility</p:attrName>
                                        </p:attrNameLst>
                                      </p:cBhvr>
                                      <p:to>
                                        <p:strVal val="visible"/>
                                      </p:to>
                                    </p:set>
                                    <p:anim calcmode="lin" valueType="num">
                                      <p:cBhvr>
                                        <p:cTn id="7"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26"/>
                                        </p:tgtEl>
                                        <p:attrNameLst>
                                          <p:attrName>ppt_y</p:attrName>
                                        </p:attrNameLst>
                                      </p:cBhvr>
                                      <p:tavLst>
                                        <p:tav tm="0">
                                          <p:val>
                                            <p:strVal val="#ppt_y"/>
                                          </p:val>
                                        </p:tav>
                                        <p:tav tm="100000">
                                          <p:val>
                                            <p:strVal val="#ppt_y"/>
                                          </p:val>
                                        </p:tav>
                                      </p:tavLst>
                                    </p:anim>
                                    <p:anim calcmode="lin" valueType="num">
                                      <p:cBhvr>
                                        <p:cTn id="9"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Write Your Title Here"/>
</p:tagLst>
</file>

<file path=ppt/theme/theme1.xml><?xml version="1.0" encoding="utf-8"?>
<a:theme xmlns:a="http://schemas.openxmlformats.org/drawingml/2006/main" name="Office 主题">
  <a:themeElements>
    <a:clrScheme name="自定义 237">
      <a:dk1>
        <a:sysClr val="windowText" lastClr="000000"/>
      </a:dk1>
      <a:lt1>
        <a:sysClr val="window" lastClr="FFFFFF"/>
      </a:lt1>
      <a:dk2>
        <a:srgbClr val="1F497D"/>
      </a:dk2>
      <a:lt2>
        <a:srgbClr val="EEECE1"/>
      </a:lt2>
      <a:accent1>
        <a:srgbClr val="005DA2"/>
      </a:accent1>
      <a:accent2>
        <a:srgbClr val="C4C7CB"/>
      </a:accent2>
      <a:accent3>
        <a:srgbClr val="7F7F7F"/>
      </a:accent3>
      <a:accent4>
        <a:srgbClr val="7F7F7F"/>
      </a:accent4>
      <a:accent5>
        <a:srgbClr val="7F7F7F"/>
      </a:accent5>
      <a:accent6>
        <a:srgbClr val="7F7F7F"/>
      </a:accent6>
      <a:hlink>
        <a:srgbClr val="17365D"/>
      </a:hlink>
      <a:folHlink>
        <a:srgbClr val="548DD4"/>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none" rtlCol="0">
        <a:spAutoFit/>
      </a:bodyPr>
      <a:lstStyle>
        <a:defPPr>
          <a:defRPr sz="1200" dirty="0" smtClean="0">
            <a:solidFill>
              <a:schemeClr val="tx1">
                <a:lumMod val="75000"/>
                <a:lumOff val="25000"/>
              </a:schemeClr>
            </a:solidFill>
            <a:latin typeface="微软雅黑" panose="020B0503020204020204" pitchFamily="34" charset="-122"/>
            <a:ea typeface="微软雅黑" panose="020B0503020204020204" pitchFamily="34" charset="-122"/>
          </a:defRPr>
        </a:defPPr>
      </a:lstStyle>
    </a:txDef>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1769</TotalTime>
  <Words>967</Words>
  <Application>Microsoft Office PowerPoint</Application>
  <PresentationFormat>全屏显示(16:9)</PresentationFormat>
  <Paragraphs>85</Paragraphs>
  <Slides>15</Slides>
  <Notes>15</Notes>
  <HiddenSlides>0</HiddenSlides>
  <MMClips>1</MMClips>
  <ScaleCrop>false</ScaleCrop>
  <HeadingPairs>
    <vt:vector size="4" baseType="variant">
      <vt:variant>
        <vt:lpstr>主题</vt:lpstr>
      </vt:variant>
      <vt:variant>
        <vt:i4>1</vt:i4>
      </vt:variant>
      <vt:variant>
        <vt:lpstr>幻灯片标题</vt:lpstr>
      </vt:variant>
      <vt:variant>
        <vt:i4>15</vt:i4>
      </vt:variant>
    </vt:vector>
  </HeadingPairs>
  <TitlesOfParts>
    <vt:vector size="16"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锐旗设计；https://9ppt.taobao.com</dc:title>
  <dc:creator>锐旗设计;https://9ppt.taobao.com</dc:creator>
  <cp:keywords>锐旗设计；https://9ppt.taobao.com</cp:keywords>
  <cp:lastModifiedBy>Windows 用户</cp:lastModifiedBy>
  <cp:revision>102</cp:revision>
  <dcterms:created xsi:type="dcterms:W3CDTF">2015-12-11T17:46:17Z</dcterms:created>
  <dcterms:modified xsi:type="dcterms:W3CDTF">2020-01-06T13:41:23Z</dcterms:modified>
  <cp:category>锐旗设计；https://9ppt.taobao.com</cp:category>
</cp:coreProperties>
</file>

<file path=docProps/thumbnail.jpeg>
</file>